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3" r:id="rId2"/>
    <p:sldId id="257" r:id="rId3"/>
    <p:sldId id="258" r:id="rId4"/>
    <p:sldId id="267" r:id="rId5"/>
    <p:sldId id="266" r:id="rId6"/>
    <p:sldId id="265" r:id="rId7"/>
    <p:sldId id="264" r:id="rId8"/>
    <p:sldId id="262" r:id="rId9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22" autoAdjust="0"/>
  </p:normalViewPr>
  <p:slideViewPr>
    <p:cSldViewPr snapToGrid="0" snapToObjects="1">
      <p:cViewPr varScale="1">
        <p:scale>
          <a:sx n="68" d="100"/>
          <a:sy n="68" d="100"/>
        </p:scale>
        <p:origin x="-16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0A0C20-2C68-AD43-8C09-B30963444A77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279444-621E-0E41-83F3-870686E809D6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Visual Activities </a:t>
          </a:r>
          <a:endParaRPr lang="en-US" dirty="0"/>
        </a:p>
      </dgm:t>
    </dgm:pt>
    <dgm:pt modelId="{AB55BB22-01F9-3A4D-A6A3-686026726E6B}" type="parTrans" cxnId="{980A21C9-0798-7A49-A77E-BA5B3B582FA8}">
      <dgm:prSet/>
      <dgm:spPr/>
      <dgm:t>
        <a:bodyPr/>
        <a:lstStyle/>
        <a:p>
          <a:endParaRPr lang="en-US"/>
        </a:p>
      </dgm:t>
    </dgm:pt>
    <dgm:pt modelId="{15ED51E3-9564-1C44-A7BB-26C5931E7274}" type="sibTrans" cxnId="{980A21C9-0798-7A49-A77E-BA5B3B582FA8}">
      <dgm:prSet/>
      <dgm:spPr/>
      <dgm:t>
        <a:bodyPr/>
        <a:lstStyle/>
        <a:p>
          <a:endParaRPr lang="en-US"/>
        </a:p>
      </dgm:t>
    </dgm:pt>
    <dgm:pt modelId="{5C48747F-F3D7-BF4C-9714-E922DF3ADD4C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Audio Activities </a:t>
          </a:r>
          <a:endParaRPr lang="en-US" dirty="0"/>
        </a:p>
      </dgm:t>
    </dgm:pt>
    <dgm:pt modelId="{B15FD0C3-C922-D045-BC27-070B9EDE7908}" type="parTrans" cxnId="{E3BCA584-D307-8043-8237-472B74736C11}">
      <dgm:prSet/>
      <dgm:spPr/>
      <dgm:t>
        <a:bodyPr/>
        <a:lstStyle/>
        <a:p>
          <a:endParaRPr lang="en-US"/>
        </a:p>
      </dgm:t>
    </dgm:pt>
    <dgm:pt modelId="{0C3FB4D2-0A85-F04E-9C75-6C3E198801E1}" type="sibTrans" cxnId="{E3BCA584-D307-8043-8237-472B74736C11}">
      <dgm:prSet/>
      <dgm:spPr/>
      <dgm:t>
        <a:bodyPr/>
        <a:lstStyle/>
        <a:p>
          <a:endParaRPr lang="en-US"/>
        </a:p>
      </dgm:t>
    </dgm:pt>
    <dgm:pt modelId="{15EE8282-E261-9447-A32F-4A13500BB00F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Kinesthetic Activities </a:t>
          </a:r>
          <a:endParaRPr lang="en-US" dirty="0"/>
        </a:p>
      </dgm:t>
    </dgm:pt>
    <dgm:pt modelId="{6A030BC7-DEC0-DD49-B6F4-5AE896695576}" type="parTrans" cxnId="{6A8C9A74-FA11-0544-8BE2-F7A46A947B1C}">
      <dgm:prSet/>
      <dgm:spPr/>
      <dgm:t>
        <a:bodyPr/>
        <a:lstStyle/>
        <a:p>
          <a:endParaRPr lang="en-US"/>
        </a:p>
      </dgm:t>
    </dgm:pt>
    <dgm:pt modelId="{B84C59E1-EFEA-684F-88A1-CF001AE1D92D}" type="sibTrans" cxnId="{6A8C9A74-FA11-0544-8BE2-F7A46A947B1C}">
      <dgm:prSet/>
      <dgm:spPr/>
      <dgm:t>
        <a:bodyPr/>
        <a:lstStyle/>
        <a:p>
          <a:endParaRPr lang="en-US"/>
        </a:p>
      </dgm:t>
    </dgm:pt>
    <dgm:pt modelId="{DAFB50E7-05F7-1540-9C1E-48207C161BA1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Large Class</a:t>
          </a:r>
          <a:endParaRPr lang="en-US" dirty="0"/>
        </a:p>
      </dgm:t>
    </dgm:pt>
    <dgm:pt modelId="{11FAC115-2171-824C-8878-FBC8A607C971}" type="parTrans" cxnId="{12B6349E-D149-B24F-BECB-7020CFB07E33}">
      <dgm:prSet/>
      <dgm:spPr/>
      <dgm:t>
        <a:bodyPr/>
        <a:lstStyle/>
        <a:p>
          <a:endParaRPr lang="en-US"/>
        </a:p>
      </dgm:t>
    </dgm:pt>
    <dgm:pt modelId="{81592A1F-8579-CE4B-8D28-6332D481D5D3}" type="sibTrans" cxnId="{12B6349E-D149-B24F-BECB-7020CFB07E33}">
      <dgm:prSet/>
      <dgm:spPr/>
      <dgm:t>
        <a:bodyPr/>
        <a:lstStyle/>
        <a:p>
          <a:endParaRPr lang="en-US"/>
        </a:p>
      </dgm:t>
    </dgm:pt>
    <dgm:pt modelId="{11D4CEC7-7BFA-C44C-A22C-330FEA5C6388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Small Class</a:t>
          </a:r>
          <a:endParaRPr lang="en-US" dirty="0"/>
        </a:p>
      </dgm:t>
    </dgm:pt>
    <dgm:pt modelId="{E23716EA-8710-C543-9E75-9C652D5B406B}" type="parTrans" cxnId="{E68685DE-AD4E-4641-8BF0-AF46C5D67F05}">
      <dgm:prSet/>
      <dgm:spPr/>
      <dgm:t>
        <a:bodyPr/>
        <a:lstStyle/>
        <a:p>
          <a:endParaRPr lang="en-US"/>
        </a:p>
      </dgm:t>
    </dgm:pt>
    <dgm:pt modelId="{0CD28E0A-CD79-C04D-BE65-062D78BDC927}" type="sibTrans" cxnId="{E68685DE-AD4E-4641-8BF0-AF46C5D67F05}">
      <dgm:prSet/>
      <dgm:spPr/>
      <dgm:t>
        <a:bodyPr/>
        <a:lstStyle/>
        <a:p>
          <a:endParaRPr lang="en-US"/>
        </a:p>
      </dgm:t>
    </dgm:pt>
    <dgm:pt modelId="{0BF5034D-9231-3B44-9C23-40CD6D0F7C0C}" type="pres">
      <dgm:prSet presAssocID="{880A0C20-2C68-AD43-8C09-B30963444A7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20FAE7-6E8A-F643-896E-3CD5B69D209F}" type="pres">
      <dgm:prSet presAssocID="{CE279444-621E-0E41-83F3-870686E809D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7ABF0-B975-5745-9BEB-4E68FD6D0CFB}" type="pres">
      <dgm:prSet presAssocID="{15ED51E3-9564-1C44-A7BB-26C5931E7274}" presName="sibTrans" presStyleCnt="0"/>
      <dgm:spPr/>
    </dgm:pt>
    <dgm:pt modelId="{4AD9F3C7-95DF-6D46-9F6A-81C11A522125}" type="pres">
      <dgm:prSet presAssocID="{5C48747F-F3D7-BF4C-9714-E922DF3ADD4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CFE3AE-BA39-404C-9BB9-6FB5D6B1E1B5}" type="pres">
      <dgm:prSet presAssocID="{0C3FB4D2-0A85-F04E-9C75-6C3E198801E1}" presName="sibTrans" presStyleCnt="0"/>
      <dgm:spPr/>
    </dgm:pt>
    <dgm:pt modelId="{5BBCB449-9910-524E-8C0D-2713024A6A0E}" type="pres">
      <dgm:prSet presAssocID="{15EE8282-E261-9447-A32F-4A13500BB00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C6018-A053-4B45-9095-5FDADE31B597}" type="pres">
      <dgm:prSet presAssocID="{B84C59E1-EFEA-684F-88A1-CF001AE1D92D}" presName="sibTrans" presStyleCnt="0"/>
      <dgm:spPr/>
    </dgm:pt>
    <dgm:pt modelId="{355CA4F6-0489-1341-86A7-D6298126155C}" type="pres">
      <dgm:prSet presAssocID="{DAFB50E7-05F7-1540-9C1E-48207C161B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D21009-368B-E640-80FA-B6D008BF0F8E}" type="pres">
      <dgm:prSet presAssocID="{81592A1F-8579-CE4B-8D28-6332D481D5D3}" presName="sibTrans" presStyleCnt="0"/>
      <dgm:spPr/>
    </dgm:pt>
    <dgm:pt modelId="{022D6A78-E452-904A-9D73-AA564698E495}" type="pres">
      <dgm:prSet presAssocID="{11D4CEC7-7BFA-C44C-A22C-330FEA5C638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CA5F25-CF57-564F-A1CF-290E8EADE4BE}" type="presOf" srcId="{5C48747F-F3D7-BF4C-9714-E922DF3ADD4C}" destId="{4AD9F3C7-95DF-6D46-9F6A-81C11A522125}" srcOrd="0" destOrd="0" presId="urn:microsoft.com/office/officeart/2005/8/layout/default"/>
    <dgm:cxn modelId="{1BD3B6DF-D713-F946-ABBE-D031693B306D}" type="presOf" srcId="{15EE8282-E261-9447-A32F-4A13500BB00F}" destId="{5BBCB449-9910-524E-8C0D-2713024A6A0E}" srcOrd="0" destOrd="0" presId="urn:microsoft.com/office/officeart/2005/8/layout/default"/>
    <dgm:cxn modelId="{9084CA37-A359-A44E-9F84-070C3E2024C5}" type="presOf" srcId="{CE279444-621E-0E41-83F3-870686E809D6}" destId="{1E20FAE7-6E8A-F643-896E-3CD5B69D209F}" srcOrd="0" destOrd="0" presId="urn:microsoft.com/office/officeart/2005/8/layout/default"/>
    <dgm:cxn modelId="{E3BCA584-D307-8043-8237-472B74736C11}" srcId="{880A0C20-2C68-AD43-8C09-B30963444A77}" destId="{5C48747F-F3D7-BF4C-9714-E922DF3ADD4C}" srcOrd="1" destOrd="0" parTransId="{B15FD0C3-C922-D045-BC27-070B9EDE7908}" sibTransId="{0C3FB4D2-0A85-F04E-9C75-6C3E198801E1}"/>
    <dgm:cxn modelId="{E68685DE-AD4E-4641-8BF0-AF46C5D67F05}" srcId="{880A0C20-2C68-AD43-8C09-B30963444A77}" destId="{11D4CEC7-7BFA-C44C-A22C-330FEA5C6388}" srcOrd="4" destOrd="0" parTransId="{E23716EA-8710-C543-9E75-9C652D5B406B}" sibTransId="{0CD28E0A-CD79-C04D-BE65-062D78BDC927}"/>
    <dgm:cxn modelId="{73C90243-F78D-5A4C-ACAE-1E611B35CBA8}" type="presOf" srcId="{880A0C20-2C68-AD43-8C09-B30963444A77}" destId="{0BF5034D-9231-3B44-9C23-40CD6D0F7C0C}" srcOrd="0" destOrd="0" presId="urn:microsoft.com/office/officeart/2005/8/layout/default"/>
    <dgm:cxn modelId="{81C22060-47CD-DF47-8670-A925C92F8705}" type="presOf" srcId="{11D4CEC7-7BFA-C44C-A22C-330FEA5C6388}" destId="{022D6A78-E452-904A-9D73-AA564698E495}" srcOrd="0" destOrd="0" presId="urn:microsoft.com/office/officeart/2005/8/layout/default"/>
    <dgm:cxn modelId="{980A21C9-0798-7A49-A77E-BA5B3B582FA8}" srcId="{880A0C20-2C68-AD43-8C09-B30963444A77}" destId="{CE279444-621E-0E41-83F3-870686E809D6}" srcOrd="0" destOrd="0" parTransId="{AB55BB22-01F9-3A4D-A6A3-686026726E6B}" sibTransId="{15ED51E3-9564-1C44-A7BB-26C5931E7274}"/>
    <dgm:cxn modelId="{6A8C9A74-FA11-0544-8BE2-F7A46A947B1C}" srcId="{880A0C20-2C68-AD43-8C09-B30963444A77}" destId="{15EE8282-E261-9447-A32F-4A13500BB00F}" srcOrd="2" destOrd="0" parTransId="{6A030BC7-DEC0-DD49-B6F4-5AE896695576}" sibTransId="{B84C59E1-EFEA-684F-88A1-CF001AE1D92D}"/>
    <dgm:cxn modelId="{12B6349E-D149-B24F-BECB-7020CFB07E33}" srcId="{880A0C20-2C68-AD43-8C09-B30963444A77}" destId="{DAFB50E7-05F7-1540-9C1E-48207C161BA1}" srcOrd="3" destOrd="0" parTransId="{11FAC115-2171-824C-8878-FBC8A607C971}" sibTransId="{81592A1F-8579-CE4B-8D28-6332D481D5D3}"/>
    <dgm:cxn modelId="{78DFDE76-5D79-C245-A40D-8BEBEFC027DC}" type="presOf" srcId="{DAFB50E7-05F7-1540-9C1E-48207C161BA1}" destId="{355CA4F6-0489-1341-86A7-D6298126155C}" srcOrd="0" destOrd="0" presId="urn:microsoft.com/office/officeart/2005/8/layout/default"/>
    <dgm:cxn modelId="{1571E207-005D-814F-8BAC-4C1D46CC8510}" type="presParOf" srcId="{0BF5034D-9231-3B44-9C23-40CD6D0F7C0C}" destId="{1E20FAE7-6E8A-F643-896E-3CD5B69D209F}" srcOrd="0" destOrd="0" presId="urn:microsoft.com/office/officeart/2005/8/layout/default"/>
    <dgm:cxn modelId="{738B4BE3-C4C3-F943-98D3-187F5CA65E36}" type="presParOf" srcId="{0BF5034D-9231-3B44-9C23-40CD6D0F7C0C}" destId="{0F57ABF0-B975-5745-9BEB-4E68FD6D0CFB}" srcOrd="1" destOrd="0" presId="urn:microsoft.com/office/officeart/2005/8/layout/default"/>
    <dgm:cxn modelId="{4FA8E5C0-83B1-3B4E-9D18-AD8F6CFC755D}" type="presParOf" srcId="{0BF5034D-9231-3B44-9C23-40CD6D0F7C0C}" destId="{4AD9F3C7-95DF-6D46-9F6A-81C11A522125}" srcOrd="2" destOrd="0" presId="urn:microsoft.com/office/officeart/2005/8/layout/default"/>
    <dgm:cxn modelId="{E46B3327-C090-674E-80A2-5A651463F0FC}" type="presParOf" srcId="{0BF5034D-9231-3B44-9C23-40CD6D0F7C0C}" destId="{39CFE3AE-BA39-404C-9BB9-6FB5D6B1E1B5}" srcOrd="3" destOrd="0" presId="urn:microsoft.com/office/officeart/2005/8/layout/default"/>
    <dgm:cxn modelId="{8A84D53F-B6EE-3B44-B275-29ACB542921A}" type="presParOf" srcId="{0BF5034D-9231-3B44-9C23-40CD6D0F7C0C}" destId="{5BBCB449-9910-524E-8C0D-2713024A6A0E}" srcOrd="4" destOrd="0" presId="urn:microsoft.com/office/officeart/2005/8/layout/default"/>
    <dgm:cxn modelId="{C5F3F870-81BD-844F-8143-03DE2C817599}" type="presParOf" srcId="{0BF5034D-9231-3B44-9C23-40CD6D0F7C0C}" destId="{01FC6018-A053-4B45-9095-5FDADE31B597}" srcOrd="5" destOrd="0" presId="urn:microsoft.com/office/officeart/2005/8/layout/default"/>
    <dgm:cxn modelId="{EEC4B71F-4B22-1B46-B7BD-8034B9450DD8}" type="presParOf" srcId="{0BF5034D-9231-3B44-9C23-40CD6D0F7C0C}" destId="{355CA4F6-0489-1341-86A7-D6298126155C}" srcOrd="6" destOrd="0" presId="urn:microsoft.com/office/officeart/2005/8/layout/default"/>
    <dgm:cxn modelId="{1D5804DE-3841-5442-9DB9-30AE4A71397B}" type="presParOf" srcId="{0BF5034D-9231-3B44-9C23-40CD6D0F7C0C}" destId="{ACD21009-368B-E640-80FA-B6D008BF0F8E}" srcOrd="7" destOrd="0" presId="urn:microsoft.com/office/officeart/2005/8/layout/default"/>
    <dgm:cxn modelId="{AD992D0C-64AF-6442-93E2-E5082BCD9C36}" type="presParOf" srcId="{0BF5034D-9231-3B44-9C23-40CD6D0F7C0C}" destId="{022D6A78-E452-904A-9D73-AA564698E49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20FAE7-6E8A-F643-896E-3CD5B69D209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Visual Activities </a:t>
          </a:r>
          <a:endParaRPr lang="en-US" sz="3900" kern="1200" dirty="0"/>
        </a:p>
      </dsp:txBody>
      <dsp:txXfrm>
        <a:off x="0" y="591343"/>
        <a:ext cx="2571749" cy="1543050"/>
      </dsp:txXfrm>
    </dsp:sp>
    <dsp:sp modelId="{4AD9F3C7-95DF-6D46-9F6A-81C11A522125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Audio Activities </a:t>
          </a:r>
          <a:endParaRPr lang="en-US" sz="3900" kern="1200" dirty="0"/>
        </a:p>
      </dsp:txBody>
      <dsp:txXfrm>
        <a:off x="2828925" y="591343"/>
        <a:ext cx="2571749" cy="1543050"/>
      </dsp:txXfrm>
    </dsp:sp>
    <dsp:sp modelId="{5BBCB449-9910-524E-8C0D-2713024A6A0E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Kinesthetic Activities </a:t>
          </a:r>
          <a:endParaRPr lang="en-US" sz="3900" kern="1200" dirty="0"/>
        </a:p>
      </dsp:txBody>
      <dsp:txXfrm>
        <a:off x="5657849" y="591343"/>
        <a:ext cx="2571749" cy="1543050"/>
      </dsp:txXfrm>
    </dsp:sp>
    <dsp:sp modelId="{355CA4F6-0489-1341-86A7-D6298126155C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Large Class</a:t>
          </a:r>
          <a:endParaRPr lang="en-US" sz="3900" kern="1200" dirty="0"/>
        </a:p>
      </dsp:txBody>
      <dsp:txXfrm>
        <a:off x="1414462" y="2391569"/>
        <a:ext cx="2571749" cy="1543050"/>
      </dsp:txXfrm>
    </dsp:sp>
    <dsp:sp modelId="{022D6A78-E452-904A-9D73-AA564698E495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Small Class</a:t>
          </a:r>
          <a:endParaRPr lang="en-US" sz="3900" kern="1200" dirty="0"/>
        </a:p>
      </dsp:txBody>
      <dsp:txXfrm>
        <a:off x="4243387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A4D5682-E1F5-9B4A-8775-D7C907031FF6}" type="datetimeFigureOut">
              <a:rPr lang="en-US" smtClean="0"/>
              <a:t>3/28/15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7DCCC1D-7E0B-114B-818E-8D07637EA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43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25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45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57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14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82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87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CC1D-7E0B-114B-818E-8D07637EA1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7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5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5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2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3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19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4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8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17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0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09D5A-9101-6A44-9C99-CCBD2EC94D18}" type="datetimeFigureOut">
              <a:rPr lang="en-US" smtClean="0"/>
              <a:t>3/28/15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E65ED-8116-9F40-80B2-63EDF4D0D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1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zPp-WMyvmw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68372" y="455589"/>
            <a:ext cx="7880207" cy="1753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rgbClr val="E325CC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 smtClean="0">
                <a:solidFill>
                  <a:schemeClr val="bg1"/>
                </a:solidFill>
              </a:rPr>
              <a:t>Transforming Science with Kinesthetic Learning</a:t>
            </a:r>
            <a:br>
              <a:rPr lang="en-US" sz="2700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Activity: Build a Cell </a:t>
            </a:r>
            <a:br>
              <a:rPr lang="en-US" sz="2700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Presented by: Allison </a:t>
            </a:r>
            <a:r>
              <a:rPr lang="en-US" sz="2700" dirty="0" err="1" smtClean="0">
                <a:solidFill>
                  <a:schemeClr val="bg1"/>
                </a:solidFill>
              </a:rPr>
              <a:t>Silveus</a:t>
            </a:r>
            <a:r>
              <a:rPr lang="en-US" sz="2700" dirty="0" smtClean="0">
                <a:solidFill>
                  <a:schemeClr val="bg1"/>
                </a:solidFill>
              </a:rPr>
              <a:t/>
            </a:r>
            <a:br>
              <a:rPr lang="en-US" sz="2700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Tarrant County College-Trinity River Campus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418158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6003" b="600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8852" y="227370"/>
            <a:ext cx="7772400" cy="16428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rgbClr val="E325CC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 smtClean="0">
                <a:solidFill>
                  <a:schemeClr val="bg1"/>
                </a:solidFill>
              </a:rPr>
              <a:t>Is this conductive to learning?  </a:t>
            </a:r>
            <a:endParaRPr lang="en-US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6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ln>
            <a:solidFill>
              <a:srgbClr val="E325CC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Sample Activity for Biology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60017" cy="4525963"/>
          </a:xfrm>
          <a:solidFill>
            <a:srgbClr val="0070C0"/>
          </a:solidFill>
          <a:ln>
            <a:solidFill>
              <a:srgbClr val="E325CC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Each table has a cell model with two bags.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Build your cell and match the organelles to the functions.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Who is the winner?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985" y="2304660"/>
            <a:ext cx="4446815" cy="296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4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3132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02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Traditional Lecture versus Engaging Lecture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F3.larg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66839" y="1524983"/>
            <a:ext cx="6610321" cy="4725346"/>
          </a:xfrm>
          <a:prstGeom prst="rect">
            <a:avLst/>
          </a:prstGeom>
          <a:solidFill>
            <a:srgbClr val="E325CC"/>
          </a:solidFill>
        </p:spPr>
      </p:pic>
      <p:sp>
        <p:nvSpPr>
          <p:cNvPr id="6" name="TextBox 5"/>
          <p:cNvSpPr txBox="1"/>
          <p:nvPr/>
        </p:nvSpPr>
        <p:spPr>
          <a:xfrm>
            <a:off x="1241747" y="6375146"/>
            <a:ext cx="6642388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2. Cynthia J. Miller, </a:t>
            </a:r>
            <a:r>
              <a:rPr lang="en-US" sz="1000" dirty="0" err="1" smtClean="0"/>
              <a:t>Jacquee</a:t>
            </a:r>
            <a:r>
              <a:rPr lang="en-US" sz="1000" dirty="0" smtClean="0"/>
              <a:t> </a:t>
            </a:r>
            <a:r>
              <a:rPr lang="en-US" sz="1000" dirty="0" err="1" smtClean="0"/>
              <a:t>McNear</a:t>
            </a:r>
            <a:r>
              <a:rPr lang="en-US" sz="1000" dirty="0" smtClean="0"/>
              <a:t>, Michael J. Mertz. “ A comparison of traditional and engaging lecture methods in a large,</a:t>
            </a:r>
          </a:p>
          <a:p>
            <a:r>
              <a:rPr lang="en-US" sz="1000" dirty="0" smtClean="0"/>
              <a:t>professional course.” Advances in Physiology Education. December 2013 Vol. 37 no. 347-355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3727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44676"/>
            <a:ext cx="8229600" cy="4525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Sustaining Attention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3492" y="2450974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Recent study found that the length of sustained attention is much shorter than the 10-15 minutes</a:t>
            </a:r>
            <a:r>
              <a:rPr lang="en-US" baseline="30000" dirty="0" smtClean="0"/>
              <a:t>1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longest period of sustained attention is at the beginning of the class (</a:t>
            </a:r>
            <a:r>
              <a:rPr lang="en-US" dirty="0" err="1" smtClean="0"/>
              <a:t>approx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4 minutes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By the end of class, students sustain attention for about </a:t>
            </a:r>
            <a:r>
              <a:rPr lang="en-US" b="1" dirty="0" smtClean="0">
                <a:solidFill>
                  <a:schemeClr val="bg1"/>
                </a:solidFill>
              </a:rPr>
              <a:t>2 minutes</a:t>
            </a:r>
          </a:p>
          <a:p>
            <a:endParaRPr lang="en-US" dirty="0" smtClean="0"/>
          </a:p>
          <a:p>
            <a:r>
              <a:rPr lang="en-US" dirty="0" smtClean="0"/>
              <a:t>Most lapses in attention last for approx. </a:t>
            </a:r>
            <a:r>
              <a:rPr lang="en-US" b="1" dirty="0" smtClean="0">
                <a:solidFill>
                  <a:schemeClr val="bg1"/>
                </a:solidFill>
              </a:rPr>
              <a:t>1 minute or less </a:t>
            </a:r>
            <a:r>
              <a:rPr lang="en-US" dirty="0" smtClean="0"/>
              <a:t>and students lose </a:t>
            </a:r>
            <a:r>
              <a:rPr lang="en-US" b="1" dirty="0" smtClean="0">
                <a:solidFill>
                  <a:schemeClr val="bg1"/>
                </a:solidFill>
              </a:rPr>
              <a:t>10-20 minutes </a:t>
            </a:r>
            <a:r>
              <a:rPr lang="en-US" dirty="0" smtClean="0"/>
              <a:t>of class due to distraction.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200" dirty="0" smtClean="0"/>
              <a:t>1.  </a:t>
            </a:r>
            <a:r>
              <a:rPr lang="en-US" sz="2200" dirty="0" err="1" smtClean="0"/>
              <a:t>Johnstone</a:t>
            </a:r>
            <a:r>
              <a:rPr lang="en-US" sz="2200" dirty="0" smtClean="0"/>
              <a:t> A. H., Percival F. (1976). Attention breaks in lectures. Educ. Chem. 13, 49–50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96876"/>
            <a:ext cx="8229600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How long is a Movie Scene?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3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434431"/>
            <a:ext cx="3810000" cy="28575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06055" y="648182"/>
            <a:ext cx="7731889" cy="563687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9" name="AutoShape 2" descr="data:image/jpeg;base64,/9j/4AAQSkZJRgABAQAAAQABAAD/2wBDAAMCAgMCAgMDAwMEAwMEBQgFBQQEBQoHBwYIDAoMDAsKCwsNDhIQDQ4RDgsLEBYQERMUFRUVDA8XGBYUGBIUFRT/2wBDAQMEBAUEBQkFBQkUDQsNFBQUFBQUFBQUFBQUFBQUFBQUFBQUFBQUFBQUFBQUFBQUFBQUFBQUFBQUFBQUFBQUFBT/wAARCAC7AP0DASIAAhEBAxEB/8QAHQAAAAcBAQEAAAAAAAAAAAAAAQIDBAUGBwAICf/EAFcQAAIBAwMCBAIECQYHDQcFAAECAwQFEQAGEiExBxMiQRRRCBUyYRYjQnGBkZPR0iQ0UpKUoTNDVGJyg4QXJTZEU1VjdIKxs8HhGCY1VmTC8EVGc6Ky/8QAGwEAAgMBAQEAAAAAAAAAAAAAAAIBAwQFBgf/xAA9EQABAwEDCAgEBQMFAQAAAAABAAIDEQQSIRMxUWFxkbHRBQYiQVKBoeEUFlPwMjNCQ2IVI8EkJTRy8aL/2gAMAwEAAhEDEQA/APqYO/bXD82uA664DQhd7dtD+jQY6a7GhC4e3TXH82uA7a4jQhATjsOpONYPZNyeIvjXW3u67a3Hbtj7QoblU2y2u1qW4VlzNPKYpp5ObqsUZkR1RFBYgciRkDW7uuQMd8g99Yonhh4g+G90vI8NLxt2Tb93rpbk1o3TS1D/AFfUyuXnNPLCwJjdiW8ph0JOGAONMEpTeu3f4i3XeNu8OLTdLLR3ugtSXTcu6vq15IoRLI6U8VLSs+PMfy3Zi7sqBezEjEdePFXevhTJufb26q23X64w7UuO49v3+mozT/FmkT8dDUU4YgOjSQsCh4spPYjUzc/CbfVHdbNvSy7ptLeIUVtFrvJrLa8dqvEAkaRFMKOZIWiZm4OGYgMwYMDqLq/ALdO86XeV93ruO2Ve8bvtis2za6e2U0kVrs8E6EOUDsZJXdxGzyMQSECqFGmBHeooUjaPpC3Wp8E96Vt0paC0eJu1tsyXept2C1LUZpmlp6unPeSnkK4+aMGRuo61m5+P16qPEW+WWv8AFHZ3h5SW232qohhvFCjy1jVFN5srqXnT0hugwPu1ePGL6Ok3iR4XUtqtl3jsO9rfZWs9Hfoo+SNFJCI6inlXvJTygdUPVWCMuGXUe/hF4gbW3lfLvtc7IuFPdKG3QMu46apeWKSmp/JPHy+hU9/npux3I7S0bxW8RR4Y+GFduSKg+vK6JaeChoYHEfxlXNIkMCcuvFWkkXLdcLk9cazrdt18X/CTZ9dv29bisW6qW1RtX3rbdJafg44qRfVOaOoLly8ahivmgh+JB4kjGob/APDyk8UPDyu2rfJDElfBGJKi3ni0E6MskcsRbOCkiqy5/ojOs0v/AITeLHiRZDszem8dvptGo4x3Wt2/b56e53anB9ULFnMUAlAxIUBJBYKFB0gpRBrVQtw8crjc/FXc1ofxT2lsy22+5UNNbrZcKNJKq4QTUsE3NWeZTl2lZFwp7D31qnipva5bRuPh9Bb/ACEhvm6IbPWCpjLN5L008h4EH0tyiUZ69zpPZXhWNubz33d69aCuivt1gr6JEphypIkpIYAhLDvmEkccAZ/PonjbsbcW86Ha8+16i1Q3WwX2G8xreRL8PJwhmi4HyvUD+Nzn7tTVt4URQ3VWPH/xRuWwt1bFtVLuyw7IoL4K9qy9XykWZEaCOJo4xykQZbm3Un204uHivWWDwQF9tV/tHiBuS5Ti12SutkAio6+4TSeVCvFHf0RnLSEN0WNz7aidxeHfixuu/bVv9e+wJbzYZK+IUskFZJRywVCQgHDeoSKYz17YOnl08Drt4qV21l8SksUtkskNVUGybd+Jp4J6+STjDNyJDARwcwAOvOVjnAA1PZoKpRWpooPcX0hL1/uL7Uvq1lu2lfKnclPtrcE9ziDwWqdXkiqjxLAcQ8eVJbHF1J76hZfpDb6qNgX2p2+1g3LcqLeFDt2zbgML09tvsUxiLlcM3HDO8PmIWTmnIZGdTr/RXew7ngj2rLQWvZr3y17hns9WJJ2jq6cyLUOjknPnRmLPLOGjz76eXP6O14o7pU2/b92pKLZJ3JbN0UtnkicNb6iKo8yshgI9IhmwHVOnB2k/JbpILMyKOUjdPpBm77S2Xd7BCKOpuW7qHbl4tdxQfE26R3ZammlUH0yoR0PUEFWGQwOqtuH6QG+KG20r2a02y83STxEuW3VtzDyjVUVMlQ/lxuWws5SH0sfSXABwDkW3xP8Ao/ndviNtrd1juUVmqqa80Fwv1K0HOO7w0hdoSQPszoWwsnuvpbIAw0tngNd6O62SslulBxovEC47wdTE+Wp6iKoRYVz2cGdcsenpOO+pBZRSbykKvx2p71UeFlx2xVU823tz3Krgr2qIis9NHDQzzvGy94pY3h4uhGQQRgaru2b94peKGzqXfdJvOw+HFlugaps9oq7QtVypmJMDVc0kqnzHXDMsfEKDgFj11N376PBl8bttb4slzW32mKvqbjfbC8XKC4VL0T0q1UYHSOUo/GT2dQM9Rk1DcP0b98J4fXDwytF42hefD14pILb+Fdqmqa6zRurKiR8HEcxi5Hy3YKy9Mk40vZwoo7XevR9qeoe307VM0VTOYk8ySBeMbvgcmTqfST1HU9MddPlOR1GofZu3vwW2jZbKag1f1bQwUfxBXiZfLjVOWPbPHOPv1MDBGq1YjH36aD37a4jvrsddQpXH82u9+2uI12OuhC759Nd+jXY76DGhCEZzrhnReWO566Z/XNCDGvxtOzvO1MqrKpLTKCWiHXq4CsSO4wenTQhPuuNd10iJJOgKlfnnTOj3Ha7gakUtyo6o004pZ/JqEfypSQBG2D0fJA4nr1HTQhSQz06a45+WmcF0pp5xDHUwyyYc8I3DH0PwfoD7N0PyPTvpZ62FKkU5dfiCocRchzK5xyxnOM4GfvGhCWGiFfV9kH9GhVuTe+Pv0oR076EJOQBgMqD+caitzbhoNo7euF6uUi09tt9PJVVMmeqxopZsD3PTAHuSBqXbrjPbWZ/SKtc9z8G9zxUlO1bJDFDWtTp1aWOCeOaRAPcsiMMe/bRnNEa1CXHxh3eN0WzbNo8PY7peqixJf6uGpvQpEpEeZokg5GF+Tjj1xgAg9++i33xf3nbN60G07P4bU98vpsdPerjG24Epo6PzJZIvKR2hPm4aJvVhc9Og1R/GbYsO9/F+2btm8Prx4kbWn2rHT0ktjuENN5czVLS5JaeIsDG64IJHf31IQR7o2P4k23c9m8K7/W2ibZVDZ1ttNcKPz7fLFVTyeTKZJhyIR09Ssw79Tq2goFVUkqyU/wBJWy2zam57luWy3Tbl+2xUwUty224WqrHmqSFpEpih41AnYhY2BAzyzx4nEzt7efidWXqge/8AhpbbTZKt+E09JuRamroV4khpYvJVGwQFIjkbBPTIGdZtXeCu+vEmLdm9bxDbdrb3rKu01G37Oan4unoFtkrzQJVSoAHeV5ZuXDIQMuCxU5c325eJ+8t+7NukWxt1bT+pZnqbxTpuOnktldAkUrCCKJJPx8kkrRgO6JxAycYA0UHcpBPer8vjvaX8eH8MhRzJUCh8363LAQNWhVlNDj/lRTuk3+i33ardz+krX2W43Svrdl+Xsu2boXatReo7qrVAmaWOFJhSmIcozLKikK5YdTggHVEl+jZv2Pw4p9yjdtwPiFBc/wANW26qUgoXu5Jd6YTeV5oRo2NMD5vEDHt000qvAK9xJuTxJo9vOniBQbyqNxWqz3Go5w3OlKp/J3j5mJJSpkEcoHJJFU5xnLhrDmSucQt+8Y/Eyq8MrJZ6m2bf/Ca6Xa8QWakoPjVpFaaUPhmkZWCgcD7e+oTbHjVe03nbdsb72PUbIuF5WT6pqY7nFcaKtkjQvJAJUVTHKFBYIygMFbBPHGonxso9wXzbmya6xbcrr5cLRua33qe0RSwxVIhRZPMXlI6pyUuAfV19tQ96HiJ4p7j29e67YFTtjb2zJZr/AE1rrrlTy3O9XAU0sVPTqImaOCIea5LMxLEqMAAkpdp+JTfvYtV4tvjxaLl44XDw3gpJ1lpabK3cuvw89aoSSeiT/pYoZoJWGe0mOnE6sXhvv0b8or3OtA1ALbfa6zFWl8wyGnnMRkBwMBsE49u2vPafRv3ztvw/tG5YN03K879tVxG8HsDRUiUtTdJSWq4FmEYl4OkksK8pCB6M9AMXLwouu8Ng3W+2Sq8Mtwz0V03dXXJLvDVUXw8dPVVJlWRl87nhVb1AKTkHGc6C1v6UBx/Upvw98WN5+JKU1xtfh9R0+1amrqqZLvUbhBkVYZpIvMMAgzgvH2D5AOdaFsndcO9LMaxIDS1ME8tHWUjPyalqYmKSRk++CMg4GVKn315r8EfC1tobjtBvHg5uM7livFZM+6FusAoo0lqZ2ScxCp7eW6+kR569s62HwQ53Gt8Rr9T5S03jdM8tA644yJDDDTPKp91eWGQg+/fsRqHAAmikEkCq1gJhCOmu7AZGca7I6/LXM339NVqxDnA6DOg/RjXYKduugLNnr00IRjnr013XPbQAk6MAdCEBz8td1z20JHTv10mZMHvoQj9evTQdflrgeWeuh/ToQm1QZRFIInVJuJ8tnXkobHTIyMjPtkawNPouPHC6R7nqqmRvPrJJaqnIkkr5lRZ5+cLRkJKIl5Lnl1bD9Tr0BLGJonRgWDDiQDjIPQjI7d9YnePo+Xi8Wyoo5/EbcUrTTRSqWlZQnFn5D0OpwUEAHXo0HLqXbQpopvaHhFeLNvF71dN5XO/0z1lTWx0ck0qRBpCojyofjiNQyBccSCDxyM6Go8Mp/h/ESS9XW30o3JKnwlwo6RqeWgVBil5c3KySRyEOrALycnI7AN96eCdZuq+z3Cn3PXWqOsNuM6U3mB5vhfOwrMJQeDeaGwAMPGpJYdNRNZ9HKrr6ejhqd4VldDFW09fNFWxPIsk0bxuZQPM6SMYgMnKgM2Fyc6FCQpvoz1Vmq6Ca0bxutvhhqoKh6dE4BwF5TnkhBzLUF6lg2VMkjZUjQUH0e9y0FRJVyeINyrpWo6uilMplBmWY5DmQPzRkb1gIQoYscYxifvvglXXjctZdabclTQrVXNbmyKjs8R8uCP8AFsZOIdVgKoxUqqzSjgSeQHc3gfXbgvT3OLd10oJZbyLpJHTzSKrRrCkccHpcYCFCykdPWwZTnQhaBtK2Vlg27abbXVZuNZS0sdPLVCExiZlUAvgliM98ZP59SlRXw0MEk9S608CdWllPFB1x1J7f+usNqvo0V31LUUdPvi7xvURxRTOzyHzAvk8g34zIDvFI54lTmY9enVe7/Rxmu1Hdw+7bnI9wjeKY1ZkmWVGMoKuplwwKvEpHTIgXqD1AhbiH5d1Pt3U6LIg6kDWJ0H0d6tLnDUT73vEtMIIKZ6NXljhWJKhZXhjUS+mJlURgMWZVJ9Rzraoo1gUIo4oowB8h7DRRGKQttro7Pb4aKipo6WlhHGOCIYSMZJwo9h17aXESkHIzkcf0aUz9+gz176EUKKfUcEaOIlwRjodF/TowPq76CihRSqBRkDiBjrqFuMvnTFfZT0GpK4z8ICB9r5agy5ZiTnOro2k4rDaH/pCGBhBKJMele+Dqxq6zIGA9JAIx01WgSdTFrqBJyiJxxxg/PTyNJFUlnfTslPSgVc40VQmDxXH6dKN279NF6Y76zUXRxSb06yoylQVYcWB9x76qd03Ztjw7n2/YJXW1tXRTRW2mhgbyitOgZowVHFDxI4g45HoMnVwIyvQ9fu1Wt2+Htl33+LvVK1ZEaKqt5QStGPKn8vzB6SPVmJCrDqpXIIPXQpoV1B4l7XrIKJhfaCOSt8jyaeedUmJmiMsSlCchmRWYAjsp+R0+m3lt+nVmmvlsiVY2mJesjAVF+056/ZHuew1TaX6Pu1qW5rXFK6WSJaeKPzq55OMcUTRKg5Z6cJJFI9w57abU30c9oJa7lbpqasrI6+nSlmnqq15JQiTebHxY9irhSMf0RoULQZdzWmM24PdaNPrJuNETUIPijjP4rr6+nXpnVdtvi9ta62qz3OO6CK23ilqa2jrKkeVE8MLIHkLHooPNSCcZB0Wv8Idu19Pt+CSnmSKzRrBDHDKUSSJWSQJIB0ZfMiifHTqg9sglm8HNt1Nrsdvlo5ZKSzwNT0kRqG9Kl4pDyI+16oYz1+RHudCFYKjeVhpKI1k18tkNGF5fEPVxiPHpHfOO7p/WX5jUfH4n7WFTUQz7goKGaCpkpWhrZlgdnRuDcVcgleWQGHQ+2q+fATaccRWnoaikqWhpoBVQVbCWNYEdE4nqAeEjKxA9QxnPEYSH0eNmJJN5NslhWTGAtU3owkyALnPEBaiTp94+Q0IV2l3rYEmmhN7tonhqloXjNZHyWpb7MJHLpIfZT1Ol7JfrZuWgWutVdTXOidnRamklWWNmRijgMOhwykH7wdUaH6P2zaV6wx251NTUSVLgTsPU+C2D3+1lu/Qs2MZxq47U2zS7RtS2ug834GJ5ZIlmk5lecjOVB/ogscfIYGhCmQOOddnQAMCR10fj9+hChJNw+TN5fw7MQcEchqFqvFOy2/iKqqipvMMnASMQPxbFXJOCFAIIye5GBk6NXFGuEzpNB6WBGZV/fqntsGhaeEtVhqcSvJPA1RGUqAZWmCPkfZDsSMYznB6a6LIYiAXLzEtstDXlrVdbT4g0F7iaahU1CA4IUEMOpGCCAQcg9CM6Wm31RxVNLTMyfEVSSPFGsnIsExzPQdAuQDn3ONUC1eHdtsl2lraKqMSyQvGYviUVSW6FunXOOw7DvjPXXWLw6t1kqxULUiaQwSUzebLGoaNuAxhcY6Rrkj7RJJyTnVpggrhmVQttspjnWhTb1p6OWkimj8t6mQxRAuBybjyx+rSo3XG0qxKkZdskL5y56d/1e/y1l/8AuWWpomjeulnbPIST1McjK2CCRnsSTyyPfTqy7CorRdp641vxEswmV/OkhHISFSw6DIGUHYjOTnUZCDSj4616FozbqCEA05BJA+0O57ai6/xRs1sq5aeqnSCaKLzpEfIKr8u3UnuAMnHtrPZPCGzy0jRNcKmUF0YmWsSQNxLZBB6YYMMnvlVIwRp/f/Dm27iqqurqq9YamohWnMkdRGwWMLjiAenXAJz76YWeDSoNttiur+J9qip0llk8jlSyVwjmyj+QhAdypGQAT+fTmh35R3mKokolaZIH8t85VlbAOCpAI6EdxrOanwztdaxnlushqjB8MlRFUxr5UXBkKCMDhghiTkHr76sNrswoJKioluMVbV1RVp6qSWNWbivFVCrgAAD5e5OoMEIGCkW21k0VtXcy4Gadv62hG5kz/N2/rarxSMD+cQH/AFy65EjLD+U0/wC3T9+q8jFo4q74y0aR6KwncyAD+Tt/W0A3KjtkU7dP87VfdIw2PPh/RMv79LJAiA5lhBP/AEy9/loMUQzDigWyY4V4Jzedzw00UtVUAU9PEBzldvSMkAfrJA+/RaO7JcKWKpplWop5QGSZJBxcHsQffULf7JS3+0TUNRVrHBKULtFOobCurYznp9nGR1+WDqmr4QUoWo8vcMyCVUVHEqBowpBULggDiQCCBnOck5Or2RxXcTTyWR885dUCq0eG7rPWT0yYeaEjnGrAlcqGGfl0I0ut3emdX+GZWI6Bmwf1azKl8I6OFT5t+Mi8uTEPGpciMoGfDepvyuR7nUp4e7ards0ddDcKiiaaoqTM0sVd5pkGMerkfTj7u/c9TpzHHStUgtEwdiFpn4SgRIWgOT/naA7lQD+bt/WGoBODpIhmhLfknzl6aMI05YNRAPu85f36yZKKuP8Albxa5yKgqc/CZAMinbP+lo34ToOvkNn/AEhqvOkQYj4mnH3een79FKR/5TB+2T9+pyMWjio+MtGkeisa7qQg/iGz/paQbedOCxERLAoresdC/wBnPyz7fPUEscYX+cwftU/fqA3Ps6LcNTBNHd/q546d0LU8yDzHGfJY5PeMs5H+mfkNMIYSac0pttoAqP8AC0Nt1CNlRoCHdzGo5jJYDOB8zgE40k+8IopTHJF5UoQylXcKQgOGbr7D3PtrKpfDFqikjV9xJ8YksUiVLzcjCFiaMqn4zIPrLKSehA7jppzbfD+emqrtNUX+OrFVSVNMiOyfi1l4cmB5nr6ASOxJJ6Z02Qgpn4qoW611/DwWm0e8Ke6UgqaRRVwE4WSFwyn9I9/u0J3QkZ9VM4PIL39/lrJh4WNS1CrT7llpaSKOZY1+IBkVnTqS3MZJYnJOenEdMA6dpsKWSvFTLuVY4ysSmlppAsSKq44IpkPFQwDDuQc9TnRkINPFR8fatHBad+FILECmckDJwe2lBufixBpmUjoQzYP6tZU2xK6lh+ITcprK1FD8paoReZLxAZsqcLyI+Rxy6DUlsK01No2rS0tfUUwrFZy4WtWXOT0OSemf6IJA7aDZ4Q2oPFSLfaSaELRPrivrMNRUcUyq3rEtQYzg/LCnTWtv13pJAjW6mUkZ61jHp+z+7RtsMivOgeNzxBysgPv9x0reuBql5AEhMf3nXPcAHEAL0ML3Oia9xzrKLsBLXTkYTkwwzZx2HfVAN7vtTKsdGKmVZKiWKF6mg4LJhsDzvSOCqvrBXv0HU5Gr5vO9S2vc1XBDFB5UbLhfJB/JB/8APVQn8S4FPJ6mCNxJIjhqMKYynfkPYZ6DPc69xCyRzGua3AjSvj1pexszw5+Yrtr368PXSUN1t9QX8l5kqFzhlBOMkqBzb7PfPTPHGl7bfb5dbmi/V3w1N8LM5Rlfg8wEfBcuAQAWcH5lSR0xoKDfkl5GacUbP+UGpwGU5I4kexyD00eXe0qSwwF6KSSZJHULErEKmORPyA5DVxhlJrd9Vmy0YwveiaSbsu9QqS0+3aimiSUtJHP0aVPLLAAAHB7Dr+V008su5a+63l6drSKWmVJ/LmmikRnZSojHXoqnkcg9enToNKT7xmongjlagjMrsilokUllGSO/f/8AO+gG7pyw9dExZS4UIpJA7nGew9/loyMma76oy0fi9ExqN43gUnnU+16nrIiBJWK/aBOSB1wOJBPtlT2OnN4u97p7jWrRUAkpompGilPqYBgfNAUr6+oHuNOZd2VURJaOkjIOCfIRcZ6fPTWt8QPq+SVJZITJEqFlWlD4LfZXp7n5aMjL4fVGVj8R3KOt99vnw1odrfPXE/jbk4iwRGxwI1BCEkE8sAdAoHvqY2fcLnWU1St6p2SrjZCCy4DKyg9CAAfvA6jseukYN+Tz1UsMQhnMWOTtSjipIB45+fXtpc7nrHOeFKB8lgUaDDKR+Eb0CWMY3juU9wiOD5Yz+c6FVjyPxY/WdQI3LW4Hpp/2I0K7mrQw9NP+xGl+Hl0eqbLRafRTojzKojUhyQOn5/fULuy9VdBWrHbaQ1kKUlS2UbhhkC8CSwx6iWOO5A0Y7ynoLXLWzimiUHiHaEekdi/94X9Okpt21UTychSxmPDODCg4AnAz16D2B0jYZXOrStNasM0bG0vZ9Shv90OWnDLPt6scROI26Hk/sSBg8RnBAPt10efe1TRR1ElbZmCQLyZ45CqAFchQSvqIPc9PuGpCLesrcgHok4s6HnGoGVPXRZ90vUQTxVFPQzQspWRJoEKgf5w1oyUngG9V5eLxHcmtRuW7GhtlZQWnzmrqdpmRX8wQ+WebqzDuXj9Kj+mfuOi2/ely8zyJ7FJNUPNxZV9JjXDNxk9OASoHHHc5zjS0u9YrJbYkjht0cCsIVWnpkIQ8WYqFXtgAk/LSj72lkjQiWhSNlBUFFXIP5z10uRk8A3oy0R/WdyR25u6qudwenakalb1yxzYfAAK4UgqBkZIz0yeg1b5o4wVcICJCScE9DnqNVxt41EmUkakDDDHMSg/L56e0G5KmqElOFpWYhhH+KX0yDqQfvIGMe2qXwyg3w2g2p2ywns3juUp5ca/kD9Z13lx5+wP1nUEdz1jdQtOBgf4ka78Ja3P2af8AYjTZCU93qq8tGO/0U6ETicLj9J0BRM9v7zqD/CWt4/Zp/wBiNd+EtZn7NP8AsV1ORl0eqjLx+I7lO4X5f36H0Z6qP1nUD+E1Zj7NP+xGgO5azP2af9iNGQl8PqpE8fiO5TzKhz6R+s6KIox04j9Z1BnctZ19NP8AsRofwmrM/Zp/2I1ORm0eqDPHpO5TYijBJC/3nRhHGp+wP1nUF+EtZ/Rp/wBiNd+Etbn7NP8AsRoyM2j1UZePT6LTfDZuF2rMZAMC4Htnlq1XqPNWCf6P/mdZh4e7yjt10uFZdJ6ajoIKNpJqgxhAihgASR7Zb+/VspvEXbO7IxWWncdvuFMPQZYJ1ZQftAe3syn7wQdeR6Qa5loIOfBfUugXh9hbQ1oSs08TLlQ0+9a+OSq8mUOvIBGPH0LjqBrO4rfZhUCSW5SuWlaWcNGVSYluQ5qqYIB64GPvz11YfGN+PiJdwe3KH/wl1SwVznPTXvbHGTZozXuC+U25/wDqpBd7ypK32iwW+u+KjrWWRoGiZVRwh5dCSOOc47ew9uujUFvsdFNyNc0mY2ibzISMp6cA8VHsi/n6k5J1FsAQMHQcOutuSPi4clgvjw8eadwbfsEFOI1rpW9XImQSO2eJGQSDg9c5HXPXTi3W6y264tVpXO8rrJGxlhJBRipI+znuuf8Av1Hr92uA5Zz00ZMj9XDki+PDx5pWbbW3WhEYrJX/ABiMTKHYnAIIPTHXPX8wx206uttstzmaSWvdvxSRhFh9OAwPUFfV1AOD0znHfUcV6Y99FXCnocn30XDp4ckXxo481PWtLTbaqqmFe7mfGQYegwAABhc9AO3b5af/AFvbF/45n/VP+7VVLkYxjQdyc6jJVzu4clF4aOPNWtbvbc/zw4P/AET/ALtOaSut1ROsK14QkEmRon4oACST07Af+Xz1TQ4X82n7KKO3ZQ+XPWqCw7lYQen6XOD+ZR89VvjIGBxOzkrWPHhw8+amr9cLXeIJaVa94KZoxEFWJwwUEEY6YzkZwemoSstVpramWrmuk71MjeaWMfXngDOOGD0H2TlR7AHTIJ6iR2HU6IWDHI+WdM2K5gDw5JTLexI4p7Tbb27EERa6cxLJ5hVwzBjnqOq9sAdPz+50hb7HQ0Md1he6QtFVhArRwSiUYJ6FiMEYx7d8/dpEMxXPt88aBcykleoBxp7hHfw5Jbw8PHmpShtdhoqOCnaqE0UdSKkq0BPJ+OCW9PXqc/PP3abmx2KXKtWv5bSCYqYfyssO/DIGG7Dp2xpo7JFyyfs9+nbRivmYIxgjPfRkzp4ckXh4eKctYrDLAwmrpZZGdX5tGeQwT0+zjsf7h76lLT9UWeleGGtkCmV5VzG+UyegXAxqAKNlVA6n7xoWYt6cAjQYiRQnhyQJADUDjzV1uFwt86CsiqcRMwWRREw4MRknGOxPb9WkDdLYP+O5/wBU/wC7VctU0cTSU8vogqB5buPyf6LfoOD+vSE0MlI7RSDEiMVOs7Ii03K7M3JWPcHC/T73qzfW1twf5af2T/u1xu1tz/PD+yf92qpyGD2/VruQJ9v1atyWv73KvKfx481a/ra24/nh/ZP+7XG623P89P7J/wB2qpnp/wCmuJ6+2jJHSfvyRlP48eatf1tbev8ALD+yf92u+trb/lp/ZP8Au1Vfn20GeoHTRktf3uRlNXHmrWbtbf8ALD+yf92u+trb/lp/ZP8Au1VGOO+NdkE9ManJa/vcoyn8R681pWzb3Gj336prKk3QW4/D/CBI5vNaWNYlRph5eS5VcNnIOMHtqa8KLTBR7bqEus23aq5fGSrUfU0/xCROuFMTtI3SRMcSsYWNQAFUAaoOy6Nq+n3PB8LFVg2onyJ4ZpElxPEShWFWkywBAZFLKTyAyutB2Ban+qp1aWyzvFKIWiO35KH4XjGgECxMFYIgwqchy4BeRJzrwHTDbtsI1BfXurZr0eDrKpXjT6fEW7nBIBh6D/8AiXVSagqIsB6WaPopPKJhxDfZJ6dj7fPVy8Yiq+I145dQxhBGcf4ldMo97Ro809LSzpVniUqJGU85vL4c5FAwewwBj7I99exs8kjbLFk217I/wvm9qbGbXMJHUxKq1RBNTA+ZE6MDx4suDn5df16BUlaAyCN2Qd3AyF+WSPn/AOWrHfN3Ut4tMEM1sWCohdQsikKPLHdT0z17fLGPfRK/dUVRb2p6alSnzNFK5wvq48yAQoAwA4A+5RnrrU2WYgB0dDXSsRjiqSH1GxV9CfkT0z0H6Nckqty6jp369tWc72oUkHw9nSCMoEdVYYYBgQDkH2GP79IXfclLWW1KeloRRyI0TM5IbmyA9+gznI/VobNKXBpjz6wgwxEVEg3FQGVPZwTpLucj9erXT7tt0dQJIbBAkYVhxJV2ycdfV07c/wCsPlqrvhgMAL9wAHvq2OR76hzbqpkjYyl197yXDQnGTrlX099cw9LEHqATjVqoTm10/wAZU+ocaeMF5pD7IB1x9/UAfeRoKyp+Mq5agn1N6cDso7BR9wAAH5tLyE2u1rSSH+U1BE0qj8kZ9C/qy36Rpl5bOwEa564wP16RhvkvObMPv7zK53ZAaPNAcSRkYOOxYHGPv1a0ve3WeP4iiETiNHklCk/jWGJRj2QBV4/ezHUHbZqFLfURVkzRc5opRwiLFkXlyVT7E5wCdTdHX7Ypa2KX4eU+V+MPFGwfYcAzYGOoIbOT1GO2sVoIeaXXGmamxbLM1zcQ5orpXPWbVpJo5qSnb0lTwnSTLgZ5L3+0cr1PTGlKT8Ga+enplhkUyMF5yFgI/c9c9s9Mn2GgpZtsVUtJS+UwSWQqZHdo+C8srkk+wJBPvj2zoyPtiivV1jq45KijjkUwCnVpY+OAclgwPU5yOuOvXWPEVAv1AW6uY9ilaZkxu1PZqZ7/AA8B8QhUW/ycsg+z3bPUfa6ex99LCr2rJLGq07qwyQWDMCcsMuAc8cYJx1zpta5rJT0TPWQSVFU0hMaKrqrL7ZPLrgdf7tK0dxtAt3wtV56wCsklaKJSGljZhxAYYBbAHfsdXOaaUN8/+fe9Zw8VqLo/9R4ZtoRzFZIq5onBYmQfZIyFHTrxPpJP341X6/yzW1L06sKYyN5XLvxz01aqa97fjaMNSuPKXylcwluSZJ9Qz17gfPp9+o29VFlqLYsVBAVlWQYeRHzjryAy3QZIIzn+7TQOc1+LXY6cyWYBzPxNw0DFQMbFfV0IPQgjOdPpwtbQxVXUVEY8qfl7j/Ft+kZH51Go5cKvEnr9+ndsmC1Yiny9NMphlGcegnOfzggEfm10JBQXm5wucw1N05ikCq9emg49eik/m0pVwtBVTwk5MT8eQHRvkf09/wBOndjukdqqJXnpxVIVBVG7LIpzG3/ZbBx79tM5xuXmCqhrRfDXGijWfiisUZQfmO2jICfWAWH3DVl/CKyzrEaq2ySODmSVETm7YQljnvkqw9gAx6E6JU7ioDDRJS0BgWCaGaRiFywjLdBjtkMP1aziaWtMmVqMUdPzAoCTKkh0aIjuHBGkmOCCFLD5gauNTuu03Gpeats0c8zyQlgpIXig6KCTkDuffJYg9NNRui0pT+WLZymHLlL5SqJCzZyQD6RjoQOxAIJ0rZ5SBeiPopMEVcJR6qrl/MBPEqB3Yjpoyji2CpB+8atH13aKlzC1sjjp2ZowzjkyITleue4wCcd9Md0mik3BUvQ+StKUTgIEKqOmMYPv8/b5aZsznPuFhCrfC1jb7Xgp7sNZDLuSOOnrquapti0qQ22teiqCZKiKPkk6+qLjz5Fx1AB1fvCytrtubZNBUbZuFpVZBLFFJDC8jI8aPykeNEDyZZgzEciVOST11D/R4GfECqY/lW9+/th11vV7AkqkJJyEx3+868P03hbTXQOC+q9WsOjhXSV5u8ZVL+It77AnyACfY+UmkYbht6OouTRwiFvMlaDz2BUelQpX0Nx9+mD39tKeMLEeIt4B9mh/8JdU0Nj1Y6/PXr7PAJrJECSKNGbYF82tM5itcpABq451bKO4bcp4Ycq8s8CsJGEK/wApLgHK5GBxJI6gdB00lbXsUA3BDUyqzzNIKRlh6JjJUr0OATgHJ6YHfVXZg4HIcsfPQ8/u1f8ACDGjjjr0Gqz/ABbsKtG7VRWmx1dmW0RfGpTR1MUchUNH15HBUsxRsNnIAGRge2o3cNZRVNHb1pfK81Yh53AdS3EZJ9A9/vP5hqHBGc46/PQlsjTsswbJlKlI+0F7LlAiKBgaE6EEDpjXEj5a1UWUoVxxOnVrpI6meaWYn4SkQyzj+mOnFfzsSF/STpoxCxM+QoXqSew0+rV+raWGjAxPJionJwcNg8E/7Ksc/ex+Q1XJmDBnPBOxuN45gmlVVtWzPUSj8ZI3Nm+Z/wDzpj5DUpt+9/V8czfBrUuvGeF3GVhcZBZh8ihdcfMg+2obl9+T89WDbN7o7ZBNDcIXroZCG+HyEViM9Sc59+q9VP3aqtDf7V0NrmwVtnP9y8XU1qTfce25YgjWfoAEVSqemIEcVDZ+1hSORHvoke4rK5iimoWmiijK8xGsZYFmJGAcEdV6fMH56A7lsIeLFh4KCS2I1AYlgevq+Q+z1A9u+krhdLCLPbpIYoUqRULLURICJOIBHHP2QM98fMYA665YiAIaWOx1rql1AXX2mmpKXB7NW2Kilo6eEVbTgzQQRsZUQfaUY6KDgnr0wRj30lHuS2UldWyUa1lFTtPFPHHTooyFXDxtkkcS35++k5dyUklbcJVSe2QTin4ChRAy+X3GAcYPQ5759tKS7mslU8kjWaOSobGQka4TJGSDkFs9T1A4ntphG6lHMcRt00PskdI29UOaDs0YIZtx7daiXytuIsxGS8gJBPqLY9XXLcT1AwOmuF0sDKWW0uzBukLxg4JOWOeWWyOw/Jx0zpvVXmxPcYXjtZp6SOnaNkKLKWc4wSC2Hx8zjOc6PJfbQ9dQSw00lLHTyszmFAWZSgHcn1ENk9fnphFUYMdv90hlofxNPl7I898siUk5htirO6DgskYPq44yfVkY/vPfGnEl924YY1W3SciCJOCr6jhQDnPQDBOPfPXGo+mvNlWmhp2opKmdVK+e6xls4PqIJw+cj0noO40/XcW346SOAWxyQqllKRIXIByOQPQZ69B17ah0Whjt6YSmmLm7vZRd5uVpqaUxUNAYZMg+eUA5HJyTg9M9OgyBqEDEEA9M6nLhe7ZLQzQwWsRSugxUNGqnlyBJAU4XoCMDp76g8csHOujZxRlCCNuK50+L61B2KQfNdQJLjNRTfi5T2zET6WP5j6f0jTQqM8fcaWoKxaKXzJF8yBlaOaP+khxkfn6ZH3gaC4QG33CWnY5ZQGBx9pSAVYfcQQdWs7JLNyrcLwD0i3pyNEJJOjFwR/6aKzDOrlWu69dd10HLQ466gmiEBBPbvo2WY5JJP3nXYOdDg51CgrTfo7nl4gVS46rQOf1uv7tbveB/KV/0f/uOsG+jwQviDUknj/vfJk/P1preL3OiVKeoHKZ//sdfO+nMbadgX17q3j0cNpXlrxzuE0HidfgrGNecORj/AKFdUb60qVXDTEH5Y1cfHt+PijuBuJYBoT6eh/wKaSfbViZKh5/i6SOGOIVRiqxIKVuHNsZA58i3lgexB17GzzNissVa4gZvJeCtUBltctKYHvVR+s6rA/Gt+oaH6zqh/jW9vbVk3ZsygttvSvtlyjdHmWJoZGw0bMBhRnvj7R+4jSV12tSWainkqLj5sxnp4lCDBiRg/N+IJyPQCOvUMD01pbao3AEd6yusj2EhwGCgPrSqGMyt+oaD61qR/jW/UNWldiR0oqYqy7UfmtEPJ+GYSfjBIFYE57HOM/p7aZXvZyWSyw10teJGdoS0KR5MaurZZsE9QVPQd+mhtrhc66CoNkeBeLVB/WtUP8a36hoDdakEDzmyegGO+rPT+HPm1sVK16oGZ0d+URLn0kZAGev2l/Ry/onSVg21QXC0UddUz/DU0dUzV9RPKEQQLkkRd8n04xjILA9tBtUQF4GoUixyE0pRRlmuExrGqKh2ejox50y8c8uoCJ/2nwv5uR9tNX3ZVVMryz0VI0jMWYlT3J69jqa3XbqLb9gSiWRpa1qtvNRGHEkDkrk9/wDBug446MX6ntqlHkF9saiMiesh8lnmaYHZPepwbrkAx8BRf1W/i0pDuKsqFnaG00sqQKHldYnIQHsSeWBqvY7anrHut7FQyQLTLIJKhHkcEFmiCsrIuQQpIYjlg6mRpa2rG1O0quMhzqPNBsRF3ZK3FFoaFpD0C8Tn/wD1op3fKerW+gUBgv2W7/L7WrCd+Ws17yQ2RaWkaNeUQ8rkzrIGyW45AYDjheo11NvKxxwV8s1tRBhWp6VY4iijAUxA8OikZJY+rqeucazZR4/aO/3WwRRk/mjd7KA/CyV2/mFDkDkRhuw7/laGPd7TMFjoaB2OOihs9e35WrNU7uobXSUcMm0mpYzEMieNIzKOy5zHkjA6D30lddzbfksVtkggp4riK2OqraZIFiLKoYf4TsAe+MY6gYHHrGVdWhjOOvkUzoGCpEow1eyrp3TJ1JoKLH5m/i0qu5qhhJxt1CfLALeh84Pb8rT6DdFrm3Pban6iSWKneTNFTquZlPHgpwADjD9+p5fdpxar8m36Se1y7cq2qqjnKIZFHJ4/MLKzqy8m4ghf6OB266Z0jgB2DXb7pWQtJ/GKbPZQqbvY9RRUOe+OLfr+1rk3dLIOQoKEgDOeLfxal23dY5JlZ7FilLszUyyRqHbmHDluHLPdCD0wOmNHfe9kPMfg7GAVUYEiKmeAVvSF7dAQO2fn10uUf9I7/dBijBplBuUI265Mk/AUR/Q38WjpuqQf/p9F1/zW/i04ve47fX2+akpbVBTFlUNVhI/NkkDZMjcQACRkEDpqtZ4jGc/fjvrVGL7auaR5rLJRpo018lOtumRVI+Boj7/Zb+LTz62qLza/NRYoJ6BQjJF2MJbCnr7qzY/MV1VFPLT62XH6ur4JXQywZKyxA45xnow/SP78ascwYEZwkY/GhzFO/rSq6/jm/UNLUb3S6VPw9EktTPjlwQDOMgZ6/nGk5rXLFchSRkTtIV8kjA8wMAUPfGSCNPrbWV+z7vLIIFWrMHACZA6cWKsGHcMCB7exzofIQ3sEV7loZE0u7QwTA19WHMZm9Y5ZX8xwdCLhWGMSCXKZ4hgOmcZ1Y6nes01HDTCzxpGEdIzGWWRl5KccsZKk45BshgepGdHuPiVWVU8zPbqSMAPkNH+UcKGGBj0EEr+rJ1nE05zM9VeYIPH6Ksvca2GTjJKUbkVIOOhAzoZLnWRMoaRgWQOvQdVI6HVzs3iHFDchNdbf8LThZGh8iAOUZicsA3Y9e/Y4GemdUu81vx1xeoHJEIUIj4JVQAqjP5gNWRyyOcWubTzVclnjay+11Vpn0dXqLr4g1MMlTUQqtvkfML8GPrUYyB9+vQF6sirURj4+4v6Pyqgn3P3a84/R9u7Wfel4uC0ktw+Fs8sppoGRZGAdCeJchc4BPUjtre9seJFi8TrWt329PJcKNWNPKzRMjRSjBaM9MEjkMkEjPuca8N01UW07AvpnV4AWAHWV558eIml8Vr8Eid1DQ9kOP8CuqMYJyp/k7jPyiOqx9K++3Oj8ft1Q01xq6eIS02EiqHRR/Jo/YHGsqO5LyBkXi4f2yX+LXuLExxs0ewcF8w6QtbG2uUU/UVvTU85Ofh3DZzyERB0Pw9Qw9UEhx2/FHp01gX4UXr/ni4f2yX+LXfhTev8Ani4f2yX+LW245cz4xmgrfPhZ8+mndc/KLRhDUFWBgf1dDiLGsBG6b1/zxcP7ZL/FoPwnvH/PNw/tkv8AFoybtSkWxo7it9NPUdPxDkDspiyNSFkt0iGSuelleKhxLx8o/jJT/gkPzBYZP3IdecX3JejGzC9XLp/RrJCSfYDLdSe2pfcl2ulFFS2Sa6VFT8A5erJqJCHq2A8wAk54oAkY/wBBj3J1VIx7+yKYqxlraO0QcFsklDdaiWSV6OqkkkYs0jRnkxPc/p0kbRccY+Bqf2R15++s6wH+f1YGc489v36E3Stz/wDEKv8Abt+/VmSdqWY2ppNaFegRZ7goGaGo/ZHQfVdaeqUlQ33+URrB6J7vdq2noqCe4VtdUNwhp4ZmLyNgnAGfkCf0aPc/ray3JbbcRXUdwbgBBVSMHPIZXAz1B9iMg+2dRdINCRVPlg4Vulbl9W15xmiqD/qzpzT0VbTTwyiikDRSJKoeFiCysCM49unXXnSG7tOwVayVn+SysT/36fWhLvuCuWltIra+oKuxhppSzcVGWY+oAAZGST7jUOiNMSpbOLwo0r1Ou4YYzKI9s1FUtRUGSf42RpOSksSoPHp1Iwe/p66krLu2llusL3fbqU0EcRlaQUXn5lGTz4hemeQAHbCAHGc68f1tdV2+unpKupqqSphfhJTTSsjoR7MpOQfu03+u2UM4r5FC92FQcj+/WV3R7Htpz5rb/VJWmtPQcl6grqiRtsvbYrTUrUmsNQtd5fBuJ5eniFJAOQe5xjViod8zUTVEh2zUz1E0hYSmQjipAXjnhyAIHXrryHJcKtII5WrZ2WVmEbNM3Ur3x19tPrnDdrRFTyXNK6kSpj86CSpZkEqYDFlPLr0ZT7HBBxgjUmxRvAa49+kpWdIStNWgjyC3+8w1V0ulRVQ2manilORAIsiPOMqP80Htnrjvpi1orfe3zj/VHXnk39goKXGWMdsrUEf+ejNeJPL5vcJHGQOTVJ+Wf6WtbYnNAaCsj7RecSQvQkdqrc+uiqFX5iInQ/VNYzemlqG/1RGvPzXSojghlWsmSKUkRyCZhyIxnBJ69xoFulTIM/HVEoBxkzscH9epyT+4hLlxoK9BG012MfBVHL5eUdALNXuSr0VRg9x5Z1gAulaAcXCrH+ub9+gN0qc9aqdj8zM2f+/Rk36vVQLSyuYr1HY1rYoaaoFBO1Xam+JXzImKyxhslT9yOc/PDH5afRb2uy2epompjLPP5ma9wwnUMvH0AelSAcDHQADXli3bhudsuNLW01bN8TTOs0XmTNx5KcgHr1B6jHyOpncd6udJXiShu1yS2VkS1dEr1kuVibpwzy7owZD/AKOffWN9la5wvgY5s+5bmdIlratrgvSVXv65zvKfq5SZHWSRlEqFmDKQMg54+kZXt/dpeXf1S0qPT2YMBTGI+eZPS5ChiqjoFyvRe3c9zrye+5L0463e4dP/AKyX+LRV3NeXBIvFxIA6/wArl/fqfgIz+keqP6s8d59F6vO/a6SdxJbiIZXL1GVZ5HBJJGWJB79AegwPlqH3bcxuW/1FdTwVCRuFAjeIjjgYwPu/P1+evM/4UXodrxcP7ZL/ABaPHui9Z/8AjFw/tkv8WmjsbYn32Cm9Q/pUyMuOxXrHwtstfdbhf7fSW41dRV2zyPImiQrwaoiEjcZRwZhHzZQ2RlR0Oto+sbxs643CxR3CmuFDQyqlJLdKlDUrE0SPwby+IADM4XIzxx7Y15E+jHfnm3dvKS83Ske3Q7YqJqhtx1Ej0EcazREtKOWeIGe3Xrr074fbGorjZ57pBR0lDT3Cf4iI2qCalpp4+CKksccjFgGVR1OM4zjXg+mgRbSDoC+rdW3iTo4EaSvKf0uUVvpEbsUMI/xtL6jnA/k0XU464/dpN/AGKCGCebdcUdJPRvcIJhTp5bQpxBDv5vCN5DJGYlY+sMCeJ6aH6XCio+kXu2IjIeSlUerH/FotSlbsOjpKarWbc1dQLXmlq7fZzd81TwxcUkmnU+kSxsyFE5YxC3EkEY9a2V0dlguuu1aO6vcF84khjkttpvsvUce+neVTNxeC172zdaelMtLWQOk0hrvNEdMBGpkbkerIBHwbqO7YGcHRLr4KbjoK+W2UkIul5paKCruFDTOuaVpkLxxjr689FyO7nAGrRYdsJd13ZUUG5Luh2wZKexT1Nz8ovUKjNNMF68fMYEqgzyyQCSudIUm0aSqR65qm7Q1H1fRz00wvIV79UPAsnwqE9YijFjz6j04GGIOnFqkaaF+I/j7/AGdSo+Fgdi2OgP8ALuGGj7CYf+zxuua9vb6F7ZXRRIWkrDU8YkZUVpVY4x6OQ7dwQRnPSA254Qbw3VbqOttdriqqKrjZ0rGqVEA4gkkt3GCrKen2hjvpfc93vG0K+mordfLxbvMpYaqptwuTSGjnZcNC0inDFQqde4BAOcarFtul1hnp4aGqqhIZQIYoZmRmlZ8gLg45Fzyz8+ut0ZtDo7wcMc2B5rBKLG2S7cdrxGqncpyC0Veyrrcq6sihSqs0nkwIrLJHNWMAY+J6hlRSZSe3RB76qZYyEtl2diWZnJJJPcn7zqc3dWM9RFb/AIk1ooeXm1XMsKipY/j5cnvlhxB/oouoFemOutUQN2844rBMWh11mYLsD5a4qMnpoQ3L7tCe51fWqzqa2ZcJrTu+z1dLb5LtVRyMsdBESGnLoycQQOhw56+2rTH4mx7MoaaySbbpkgoYkhp6erqfOfgpPWZ+P43DFmTjxCMTjI6ao1muT2a80NdGZvMp5VmUQSmFyV6jDr1U/f8A9/bWiSePFaIYoaSxW63U6Bs09JyVH6oeoxj8lvu/GPgdca5lpiL3giO8NtF1bJK1jCDJdOyqkKrxXtt62fu1a63m11dTTiipZ6akSVY42UssTOcED0t+jkR11V63xFttbJbPMsSRUCWKayyPFWMjVKOQS4k49Cp6DoRjA9tW7a/idd7q3+8eyKOuWimWoqVjqSglndPLQEMQDkIeMfq7Ngd9NJfHSquFSzVVkian89EuDKTNL5QPAxcXGCAeyHsVA1gawtJaIv8A6XUfKHtaTNq/BnxqkLJ4yz1F1tlNHtqnuFBFSPSQW7zWYTpgBTI/EtKwij4Zbv1Py0Nv8cZLhd6RJNs0l2Z5n+FpUcAtJIZFCelcNlZVTB9o00rdPGpaHfV7vG34aipoLlFTwxR1AaF4TArhVVY88gA+QD1JUE9tMdxeLF3rqix0tdt+loZrJcYLl5QwjSso5ZchcgvyBL56n2GNWNgvYmIYjxY96rdPcH52Y+GtfPZih374o1VVBeLLdrEbLV1cZMsqVRSdFdFKpy4HMOF5BB3xnkcad0fiNumWaYJYI5aKip7fO9HMiCCKCOMdXyBz89VU5JLEKoGQMaeP4zXyz2q11t22hRfCVcy1iVhk8patliUqxVAWTigQhPSvEn04bUVFvm5biu99rafbUflbmEFDFDFUiFI5KYZCRPICM4dT1weo4kahrCWUMYFP5VxqK08lL3tL6iU4910jZVLSfSFpUMkn4NWyVjHOq1QZC4SQqWAAQL6ivrJBZu2RoaX6QDSZmn25Tz09NVCp4RTmOMZDIiMAvqCq3ED7vfU3W+Kdw2rT07XDZkNPdFqpZPImkWSi8mAIrsQpIaZXTJOfS5ZsZYgQUXj7XreDWfU1JL5UQQ08jdEfzGkM2cACYhgOXHso6aVkDHDCEU/7Kx05Ye1Pj/0Scnj7FOqs+2qGU8FRec5YFQiqIT6OsJVAWiHf+kMaqO7t6nelVT1HwdPSiKMxE04wsg8x3XpgY4qyoB8lGrRcPG6puFNPTz2eliWRPKVoJCkka4yQrKB6XYAyL2fJHTVc35vebft+S4TUcFvKQJEYKcDhkEnI6Dp1wB1wABk41sghLHg5O7rrVc61TX2H+9e1XaKscRg9NdxXPbRvbQHXTxXFXdDqeoJPr2yVNp8sGrpFkr6BY+hbABni6/0lXzB96MPytQIPTuNOKGtqLVVw1tJJwqIHEseRkclOQCPcexHyJ1W9pcMM4VjHUOOYpvM7FZCmDkHjjt11qdyse0ayaOBJ7TbIM0xoZ7XXZnqVFNynWpLlkhLTcVWR8EFm9JA6UPclBHDVR1lEMW2vX4mnx3jPaSI/fG+V/NxPuNRKMV7dPzdNVPYZwHNcQtMUjYCWuaCtGn2NtOpc0dBuaevq2IpqT4ZY/wAdIZXA5K2CzEcFGCAeh7HUL4nbNg2JvGos9NJWTRQxxsJq4KHkyuSwCgegn7OQDjuNVNpGDKQD0YHRnlkmkLyyPLITkySMWY/nJJJ0MikjeHGSo0a00k8T2ECMA6VuH0NKO4XHxXvlNaK5rXcJbGwWsQAvEgq4Gk4hgRyMYcAkEAkdNeuNueGt82TSSUrXyKtaocVTyPTxp+MZFEhCoqqAXVmACjHL568ufQPjI8dLmR7WCf8A8aLXu+9oGq1Pf0//AHHXz/p//mnYF9d6rH/a27SvnB9Lqtgp/pB7rZpo0fzKYgM4B/m0ftrIBX0awMomjXPcKwGvsJV7SsdbO1TU2a31NRKQXmmpY3diAAMkjPYaRGytukkfUFrx/wBSi/h1ts/WBsETYzFWgpn9ly7T1QktMzphMBU1ze6+P7XWkcsTPESfkwJH3aKbhRFmAmTDHJ6j5a+wMmyduEf8H7V/Yov4dFTZG3Op/B+1f2KL+HVvzRGP2jv9ln+Spc+XG4818gTc6OKPCyxAjrnI1Y9u19LZo6u+SVcPmxcqK3gsP5wyHnKPuiQ/1pF+Wvq7HsfbhJzt+1f2KL+HTSv2Rt30J9Q2zgjNxX4SPAzjOOnv01PzIybs5Knn7JD1Oki7WWG4818kjXUZjUiaIAADCsNJrXUj9p0/Sw19aoNjbcRhiwWwf7HH+7ThtkbdYdbDbD/skf7tW/MbB+0d/sqPk+Q/vDcea+RouFITjz0/rDXNX0isQZ0/Qw19cxsnbpXBsNtx/wBUj/doBsjbqAhbDbAP+qR/u1HzIz6R3+yn5Ok+sNx5r5IJX0j9BOn6WGhNfTIM/EJ0/wA4a+tT7I265Aaw2w/7JH+7RfwF24rZFgtgx/8ARx/u0fMbfpevsqx1PeP3hu918sNtb5ttit9dSVlBS3amqqimq+FRVNCFlg5mM+ggkZc5BPXA1cT9Ii5mnl5QW2ermjKPU8iGRyoHOIA4h7cuKdCxLHqdfRt9l7fjPNbFbQx9/g4/3aUTYm22YE2C2Env/I4/3ayv6as7zefDU7fZb4urlrb2WWig2L52X7x7oLhSbNqbUJKe62WapnqacusVMWmRkkZCp5ZIcgHpjAJBOSWU/wBIa4VNnuVrmpbaY62namNRzJlRCCFUMSSUXJIU+5z07a+kQ2NtxpcGwWzH/U4/3aMdgbZP/wC3rX/Y4/3aQdL2UUGQO/XXQtB6v211SLQBsHkvm9t76Q1bZLfR0YpbdPT0lGlHAztxliQIisA478ygZsgnGVBA6aid6+Lq71+popaOgoI7TMJ4lgdnaUjy8cyzHIHlKPnj3Ovpu2wNshcjb1r/ALHH+7XLsbbnlhfqC2Y+Xwcf7tO3pqzNdfEGO1VP6uW1zbhtOGxfNK1+Pk9ngkgSG11VO1RUVXkTKzRiSaYzOwGe+SVH+b3zp1ujxwt27PDZrTVzTpfJqxaiUwFBDKqk8S7H1Ege2O/vgAD6RDZG3VHSw2wf7JH+7QzbI26X4mw2zGP8jj/dpf61Zi4HIkEa/ZMOrttuFrrQCKaF8kBW0/tURdvZ9AK2mJ6VEJ/NIDr63rsHbPH/AIPWv+xx/u0A2Jtpj12/a/7HH+7W75jZ9I7/AGXMHU6Sn5w3FfJL4ynx/h4v640Bq6Yn/Dx/1xr64HYO2Qp/93rX/Y4/3aMuwNs8j/7vWv8Ascf7tR8xs+kd/smHU2X6w3Hmvkb8TT4/w0f9caFq6njXPnx/1xr66f7n+2P/AJetf9jj/dpB9jbbjqCF2/ax0/yKP+HS/Mjfpnf7KwdTZfrDcea+VViqor5bamzfGRtOjNW0CFwMyAfjYxk/loAce5jGoZrhRoAfPjORkYYa+uFJs+wLWxMtitisrZDCijBBx7Hjp1+Au2l7betI/wBhi/h1WOsjGONIs+v2VvyZK8Cs43HmvkF9aUv/AC6f1hrvrWl/5dP6w19fDsnboH/B+1f2KL+HQfgVt3/5ftX9hi/h046zMP7Xr7KPkiQ/vjd7rwZ9Au8Ukfjlcy9RGqfUM/VnA/x0Wvd9yutGJUxU059J7Tqfyj9+l6DbNmoK2V6a0W+ncx4LRUsanGe2QNSsdpoY19NFTrnqcRL3/VrzHSNqFsnywFKgL3XRPR7ujbKLM516hOK//9k=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data:image/jpeg;base64,/9j/4AAQSkZJRgABAQAAAQABAAD/2wBDAAMCAgMCAgMDAwMEAwMEBQgFBQQEBQoHBwYIDAoMDAsKCwsNDhIQDQ4RDgsLEBYQERMUFRUVDA8XGBYUGBIUFRT/2wBDAQMEBAUEBQkFBQkUDQsNFBQUFBQUFBQUFBQUFBQUFBQUFBQUFBQUFBQUFBQUFBQUFBQUFBQUFBQUFBQUFBQUFBT/wAARCAC7AP0DASIAAhEBAxEB/8QAHQAAAAcBAQEAAAAAAAAAAAAAAQIDBAUGBwAICf/EAFcQAAIBAwMCBAIECQYHDQcFAAECAwQFEQAGEiExBxMiQRRRCBUyYRYjQnGBkZPR0iQ0UpKUoTNDVGJyg4QXJTZEU1VjdIKxs8HhGCY1VmTC8EVGc6Ky/8QAGwEAAgMBAQEAAAAAAAAAAAAAAAIBAwQFBgf/xAA9EQABAwEDCAgEBQMFAQAAAAABAAIDEQQSIRMxUWFxkbHRBQYiQVKBoeEUFlPwMjNCQ2IVI8EkJTRy8aL/2gAMAwEAAhEDEQA/APqYO/bXD82uA664DQhd7dtD+jQY6a7GhC4e3TXH82uA7a4jQhATjsOpONYPZNyeIvjXW3u67a3Hbtj7QoblU2y2u1qW4VlzNPKYpp5ObqsUZkR1RFBYgciRkDW7uuQMd8g99Yonhh4g+G90vI8NLxt2Tb93rpbk1o3TS1D/AFfUyuXnNPLCwJjdiW8ph0JOGAONMEpTeu3f4i3XeNu8OLTdLLR3ugtSXTcu6vq15IoRLI6U8VLSs+PMfy3Zi7sqBezEjEdePFXevhTJufb26q23X64w7UuO49v3+mozT/FmkT8dDUU4YgOjSQsCh4spPYjUzc/CbfVHdbNvSy7ptLeIUVtFrvJrLa8dqvEAkaRFMKOZIWiZm4OGYgMwYMDqLq/ALdO86XeV93ruO2Ve8bvtis2za6e2U0kVrs8E6EOUDsZJXdxGzyMQSECqFGmBHeooUjaPpC3Wp8E96Vt0paC0eJu1tsyXept2C1LUZpmlp6unPeSnkK4+aMGRuo61m5+P16qPEW+WWv8AFHZ3h5SW232qohhvFCjy1jVFN5srqXnT0hugwPu1ePGL6Ok3iR4XUtqtl3jsO9rfZWs9Hfoo+SNFJCI6inlXvJTygdUPVWCMuGXUe/hF4gbW3lfLvtc7IuFPdKG3QMu46apeWKSmp/JPHy+hU9/npux3I7S0bxW8RR4Y+GFduSKg+vK6JaeChoYHEfxlXNIkMCcuvFWkkXLdcLk9cazrdt18X/CTZ9dv29bisW6qW1RtX3rbdJafg44qRfVOaOoLly8ahivmgh+JB4kjGob/APDyk8UPDyu2rfJDElfBGJKi3ni0E6MskcsRbOCkiqy5/ojOs0v/AITeLHiRZDszem8dvptGo4x3Wt2/b56e53anB9ULFnMUAlAxIUBJBYKFB0gpRBrVQtw8crjc/FXc1ofxT2lsy22+5UNNbrZcKNJKq4QTUsE3NWeZTl2lZFwp7D31qnipva5bRuPh9Bb/ACEhvm6IbPWCpjLN5L008h4EH0tyiUZ69zpPZXhWNubz33d69aCuivt1gr6JEphypIkpIYAhLDvmEkccAZ/PonjbsbcW86Ha8+16i1Q3WwX2G8xreRL8PJwhmi4HyvUD+Nzn7tTVt4URQ3VWPH/xRuWwt1bFtVLuyw7IoL4K9qy9XykWZEaCOJo4xykQZbm3Un204uHivWWDwQF9tV/tHiBuS5Ti12SutkAio6+4TSeVCvFHf0RnLSEN0WNz7aidxeHfixuu/bVv9e+wJbzYZK+IUskFZJRywVCQgHDeoSKYz17YOnl08Drt4qV21l8SksUtkskNVUGybd+Jp4J6+STjDNyJDARwcwAOvOVjnAA1PZoKpRWpooPcX0hL1/uL7Uvq1lu2lfKnclPtrcE9ziDwWqdXkiqjxLAcQ8eVJbHF1J76hZfpDb6qNgX2p2+1g3LcqLeFDt2zbgML09tvsUxiLlcM3HDO8PmIWTmnIZGdTr/RXew7ngj2rLQWvZr3y17hns9WJJ2jq6cyLUOjknPnRmLPLOGjz76eXP6O14o7pU2/b92pKLZJ3JbN0UtnkicNb6iKo8yshgI9IhmwHVOnB2k/JbpILMyKOUjdPpBm77S2Xd7BCKOpuW7qHbl4tdxQfE26R3ZammlUH0yoR0PUEFWGQwOqtuH6QG+KG20r2a02y83STxEuW3VtzDyjVUVMlQ/lxuWws5SH0sfSXABwDkW3xP8Ao/ndviNtrd1juUVmqqa80Fwv1K0HOO7w0hdoSQPszoWwsnuvpbIAw0tngNd6O62SslulBxovEC47wdTE+Wp6iKoRYVz2cGdcsenpOO+pBZRSbykKvx2p71UeFlx2xVU823tz3Krgr2qIis9NHDQzzvGy94pY3h4uhGQQRgaru2b94peKGzqXfdJvOw+HFlugaps9oq7QtVypmJMDVc0kqnzHXDMsfEKDgFj11N376PBl8bttb4slzW32mKvqbjfbC8XKC4VL0T0q1UYHSOUo/GT2dQM9Rk1DcP0b98J4fXDwytF42hefD14pILb+Fdqmqa6zRurKiR8HEcxi5Hy3YKy9Mk40vZwoo7XevR9qeoe307VM0VTOYk8ySBeMbvgcmTqfST1HU9MddPlOR1GofZu3vwW2jZbKag1f1bQwUfxBXiZfLjVOWPbPHOPv1MDBGq1YjH36aD37a4jvrsddQpXH82u9+2uI12OuhC759Nd+jXY76DGhCEZzrhnReWO566Z/XNCDGvxtOzvO1MqrKpLTKCWiHXq4CsSO4wenTQhPuuNd10iJJOgKlfnnTOj3Ha7gakUtyo6o004pZ/JqEfypSQBG2D0fJA4nr1HTQhSQz06a45+WmcF0pp5xDHUwyyYc8I3DH0PwfoD7N0PyPTvpZ62FKkU5dfiCocRchzK5xyxnOM4GfvGhCWGiFfV9kH9GhVuTe+Pv0oR076EJOQBgMqD+caitzbhoNo7euF6uUi09tt9PJVVMmeqxopZsD3PTAHuSBqXbrjPbWZ/SKtc9z8G9zxUlO1bJDFDWtTp1aWOCeOaRAPcsiMMe/bRnNEa1CXHxh3eN0WzbNo8PY7peqixJf6uGpvQpEpEeZokg5GF+Tjj1xgAg9++i33xf3nbN60G07P4bU98vpsdPerjG24Epo6PzJZIvKR2hPm4aJvVhc9Og1R/GbYsO9/F+2btm8Prx4kbWn2rHT0ktjuENN5czVLS5JaeIsDG64IJHf31IQR7o2P4k23c9m8K7/W2ibZVDZ1ttNcKPz7fLFVTyeTKZJhyIR09Ssw79Tq2goFVUkqyU/wBJWy2zam57luWy3Tbl+2xUwUty224WqrHmqSFpEpih41AnYhY2BAzyzx4nEzt7efidWXqge/8AhpbbTZKt+E09JuRamroV4khpYvJVGwQFIjkbBPTIGdZtXeCu+vEmLdm9bxDbdrb3rKu01G37Oan4unoFtkrzQJVSoAHeV5ZuXDIQMuCxU5c325eJ+8t+7NukWxt1bT+pZnqbxTpuOnktldAkUrCCKJJPx8kkrRgO6JxAycYA0UHcpBPer8vjvaX8eH8MhRzJUCh8363LAQNWhVlNDj/lRTuk3+i33ardz+krX2W43Svrdl+Xsu2boXatReo7qrVAmaWOFJhSmIcozLKikK5YdTggHVEl+jZv2Pw4p9yjdtwPiFBc/wANW26qUgoXu5Jd6YTeV5oRo2NMD5vEDHt000qvAK9xJuTxJo9vOniBQbyqNxWqz3Go5w3OlKp/J3j5mJJSpkEcoHJJFU5xnLhrDmSucQt+8Y/Eyq8MrJZ6m2bf/Ca6Xa8QWakoPjVpFaaUPhmkZWCgcD7e+oTbHjVe03nbdsb72PUbIuF5WT6pqY7nFcaKtkjQvJAJUVTHKFBYIygMFbBPHGonxso9wXzbmya6xbcrr5cLRua33qe0RSwxVIhRZPMXlI6pyUuAfV19tQ96HiJ4p7j29e67YFTtjb2zJZr/AE1rrrlTy3O9XAU0sVPTqImaOCIea5LMxLEqMAAkpdp+JTfvYtV4tvjxaLl44XDw3gpJ1lpabK3cuvw89aoSSeiT/pYoZoJWGe0mOnE6sXhvv0b8or3OtA1ALbfa6zFWl8wyGnnMRkBwMBsE49u2vPafRv3ztvw/tG5YN03K879tVxG8HsDRUiUtTdJSWq4FmEYl4OkksK8pCB6M9AMXLwouu8Ng3W+2Sq8Mtwz0V03dXXJLvDVUXw8dPVVJlWRl87nhVb1AKTkHGc6C1v6UBx/Upvw98WN5+JKU1xtfh9R0+1amrqqZLvUbhBkVYZpIvMMAgzgvH2D5AOdaFsndcO9LMaxIDS1ME8tHWUjPyalqYmKSRk++CMg4GVKn315r8EfC1tobjtBvHg5uM7livFZM+6FusAoo0lqZ2ScxCp7eW6+kR569s62HwQ53Gt8Rr9T5S03jdM8tA644yJDDDTPKp91eWGQg+/fsRqHAAmikEkCq1gJhCOmu7AZGca7I6/LXM339NVqxDnA6DOg/RjXYKduugLNnr00IRjnr013XPbQAk6MAdCEBz8td1z20JHTv10mZMHvoQj9evTQdflrgeWeuh/ToQm1QZRFIInVJuJ8tnXkobHTIyMjPtkawNPouPHC6R7nqqmRvPrJJaqnIkkr5lRZ5+cLRkJKIl5Lnl1bD9Tr0BLGJonRgWDDiQDjIPQjI7d9YnePo+Xi8Wyoo5/EbcUrTTRSqWlZQnFn5D0OpwUEAHXo0HLqXbQpopvaHhFeLNvF71dN5XO/0z1lTWx0ck0qRBpCojyofjiNQyBccSCDxyM6Go8Mp/h/ESS9XW30o3JKnwlwo6RqeWgVBil5c3KySRyEOrALycnI7AN96eCdZuq+z3Cn3PXWqOsNuM6U3mB5vhfOwrMJQeDeaGwAMPGpJYdNRNZ9HKrr6ejhqd4VldDFW09fNFWxPIsk0bxuZQPM6SMYgMnKgM2Fyc6FCQpvoz1Vmq6Ca0bxutvhhqoKh6dE4BwF5TnkhBzLUF6lg2VMkjZUjQUH0e9y0FRJVyeINyrpWo6uilMplBmWY5DmQPzRkb1gIQoYscYxifvvglXXjctZdabclTQrVXNbmyKjs8R8uCP8AFsZOIdVgKoxUqqzSjgSeQHc3gfXbgvT3OLd10oJZbyLpJHTzSKrRrCkccHpcYCFCykdPWwZTnQhaBtK2Vlg27abbXVZuNZS0sdPLVCExiZlUAvgliM98ZP59SlRXw0MEk9S608CdWllPFB1x1J7f+usNqvo0V31LUUdPvi7xvURxRTOzyHzAvk8g34zIDvFI54lTmY9enVe7/Rxmu1Hdw+7bnI9wjeKY1ZkmWVGMoKuplwwKvEpHTIgXqD1AhbiH5d1Pt3U6LIg6kDWJ0H0d6tLnDUT73vEtMIIKZ6NXljhWJKhZXhjUS+mJlURgMWZVJ9Rzraoo1gUIo4oowB8h7DRRGKQttro7Pb4aKipo6WlhHGOCIYSMZJwo9h17aXESkHIzkcf0aUz9+gz176EUKKfUcEaOIlwRjodF/TowPq76CihRSqBRkDiBjrqFuMvnTFfZT0GpK4z8ICB9r5agy5ZiTnOro2k4rDaH/pCGBhBKJMele+Dqxq6zIGA9JAIx01WgSdTFrqBJyiJxxxg/PTyNJFUlnfTslPSgVc40VQmDxXH6dKN279NF6Y76zUXRxSb06yoylQVYcWB9x76qd03Ztjw7n2/YJXW1tXRTRW2mhgbyitOgZowVHFDxI4g45HoMnVwIyvQ9fu1Wt2+Htl33+LvVK1ZEaKqt5QStGPKn8vzB6SPVmJCrDqpXIIPXQpoV1B4l7XrIKJhfaCOSt8jyaeedUmJmiMsSlCchmRWYAjsp+R0+m3lt+nVmmvlsiVY2mJesjAVF+056/ZHuew1TaX6Pu1qW5rXFK6WSJaeKPzq55OMcUTRKg5Z6cJJFI9w57abU30c9oJa7lbpqasrI6+nSlmnqq15JQiTebHxY9irhSMf0RoULQZdzWmM24PdaNPrJuNETUIPijjP4rr6+nXpnVdtvi9ta62qz3OO6CK23ilqa2jrKkeVE8MLIHkLHooPNSCcZB0Wv8Idu19Pt+CSnmSKzRrBDHDKUSSJWSQJIB0ZfMiifHTqg9sglm8HNt1Nrsdvlo5ZKSzwNT0kRqG9Kl4pDyI+16oYz1+RHudCFYKjeVhpKI1k18tkNGF5fEPVxiPHpHfOO7p/WX5jUfH4n7WFTUQz7goKGaCpkpWhrZlgdnRuDcVcgleWQGHQ+2q+fATaccRWnoaikqWhpoBVQVbCWNYEdE4nqAeEjKxA9QxnPEYSH0eNmJJN5NslhWTGAtU3owkyALnPEBaiTp94+Q0IV2l3rYEmmhN7tonhqloXjNZHyWpb7MJHLpIfZT1Ol7JfrZuWgWutVdTXOidnRamklWWNmRijgMOhwykH7wdUaH6P2zaV6wx251NTUSVLgTsPU+C2D3+1lu/Qs2MZxq47U2zS7RtS2ug834GJ5ZIlmk5lecjOVB/ogscfIYGhCmQOOddnQAMCR10fj9+hChJNw+TN5fw7MQcEchqFqvFOy2/iKqqipvMMnASMQPxbFXJOCFAIIye5GBk6NXFGuEzpNB6WBGZV/fqntsGhaeEtVhqcSvJPA1RGUqAZWmCPkfZDsSMYznB6a6LIYiAXLzEtstDXlrVdbT4g0F7iaahU1CA4IUEMOpGCCAQcg9CM6Wm31RxVNLTMyfEVSSPFGsnIsExzPQdAuQDn3ONUC1eHdtsl2lraKqMSyQvGYviUVSW6FunXOOw7DvjPXXWLw6t1kqxULUiaQwSUzebLGoaNuAxhcY6Rrkj7RJJyTnVpggrhmVQttspjnWhTb1p6OWkimj8t6mQxRAuBybjyx+rSo3XG0qxKkZdskL5y56d/1e/y1l/8AuWWpomjeulnbPIST1McjK2CCRnsSTyyPfTqy7CorRdp641vxEswmV/OkhHISFSw6DIGUHYjOTnUZCDSj4616FozbqCEA05BJA+0O57ai6/xRs1sq5aeqnSCaKLzpEfIKr8u3UnuAMnHtrPZPCGzy0jRNcKmUF0YmWsSQNxLZBB6YYMMnvlVIwRp/f/Dm27iqqurqq9YamohWnMkdRGwWMLjiAenXAJz76YWeDSoNttiur+J9qip0llk8jlSyVwjmyj+QhAdypGQAT+fTmh35R3mKokolaZIH8t85VlbAOCpAI6EdxrOanwztdaxnlushqjB8MlRFUxr5UXBkKCMDhghiTkHr76sNrswoJKioluMVbV1RVp6qSWNWbivFVCrgAAD5e5OoMEIGCkW21k0VtXcy4Gadv62hG5kz/N2/rarxSMD+cQH/AFy65EjLD+U0/wC3T9+q8jFo4q74y0aR6KwncyAD+Tt/W0A3KjtkU7dP87VfdIw2PPh/RMv79LJAiA5lhBP/AEy9/loMUQzDigWyY4V4Jzedzw00UtVUAU9PEBzldvSMkAfrJA+/RaO7JcKWKpplWop5QGSZJBxcHsQffULf7JS3+0TUNRVrHBKULtFOobCurYznp9nGR1+WDqmr4QUoWo8vcMyCVUVHEqBowpBULggDiQCCBnOck5Or2RxXcTTyWR885dUCq0eG7rPWT0yYeaEjnGrAlcqGGfl0I0ut3emdX+GZWI6Bmwf1azKl8I6OFT5t+Mi8uTEPGpciMoGfDepvyuR7nUp4e7ards0ddDcKiiaaoqTM0sVd5pkGMerkfTj7u/c9TpzHHStUgtEwdiFpn4SgRIWgOT/naA7lQD+bt/WGoBODpIhmhLfknzl6aMI05YNRAPu85f36yZKKuP8Albxa5yKgqc/CZAMinbP+lo34ToOvkNn/AEhqvOkQYj4mnH3een79FKR/5TB+2T9+pyMWjio+MtGkeisa7qQg/iGz/paQbedOCxERLAoresdC/wBnPyz7fPUEscYX+cwftU/fqA3Ps6LcNTBNHd/q546d0LU8yDzHGfJY5PeMs5H+mfkNMIYSac0pttoAqP8AC0Nt1CNlRoCHdzGo5jJYDOB8zgE40k+8IopTHJF5UoQylXcKQgOGbr7D3PtrKpfDFqikjV9xJ8YksUiVLzcjCFiaMqn4zIPrLKSehA7jppzbfD+emqrtNUX+OrFVSVNMiOyfi1l4cmB5nr6ASOxJJ6Z02Qgpn4qoW611/DwWm0e8Ke6UgqaRRVwE4WSFwyn9I9/u0J3QkZ9VM4PIL39/lrJh4WNS1CrT7llpaSKOZY1+IBkVnTqS3MZJYnJOenEdMA6dpsKWSvFTLuVY4ysSmlppAsSKq44IpkPFQwDDuQc9TnRkINPFR8fatHBad+FILECmckDJwe2lBufixBpmUjoQzYP6tZU2xK6lh+ITcprK1FD8paoReZLxAZsqcLyI+Rxy6DUlsK01No2rS0tfUUwrFZy4WtWXOT0OSemf6IJA7aDZ4Q2oPFSLfaSaELRPrivrMNRUcUyq3rEtQYzg/LCnTWtv13pJAjW6mUkZ61jHp+z+7RtsMivOgeNzxBysgPv9x0reuBql5AEhMf3nXPcAHEAL0ML3Oia9xzrKLsBLXTkYTkwwzZx2HfVAN7vtTKsdGKmVZKiWKF6mg4LJhsDzvSOCqvrBXv0HU5Gr5vO9S2vc1XBDFB5UbLhfJB/JB/8APVQn8S4FPJ6mCNxJIjhqMKYynfkPYZ6DPc69xCyRzGua3AjSvj1pexszw5+Yrtr368PXSUN1t9QX8l5kqFzhlBOMkqBzb7PfPTPHGl7bfb5dbmi/V3w1N8LM5Rlfg8wEfBcuAQAWcH5lSR0xoKDfkl5GacUbP+UGpwGU5I4kexyD00eXe0qSwwF6KSSZJHULErEKmORPyA5DVxhlJrd9Vmy0YwveiaSbsu9QqS0+3aimiSUtJHP0aVPLLAAAHB7Dr+V008su5a+63l6drSKWmVJ/LmmikRnZSojHXoqnkcg9enToNKT7xmongjlagjMrsilokUllGSO/f/8AO+gG7pyw9dExZS4UIpJA7nGew9/loyMma76oy0fi9ExqN43gUnnU+16nrIiBJWK/aBOSB1wOJBPtlT2OnN4u97p7jWrRUAkpompGilPqYBgfNAUr6+oHuNOZd2VURJaOkjIOCfIRcZ6fPTWt8QPq+SVJZITJEqFlWlD4LfZXp7n5aMjL4fVGVj8R3KOt99vnw1odrfPXE/jbk4iwRGxwI1BCEkE8sAdAoHvqY2fcLnWU1St6p2SrjZCCy4DKyg9CAAfvA6jseukYN+Tz1UsMQhnMWOTtSjipIB45+fXtpc7nrHOeFKB8lgUaDDKR+Eb0CWMY3juU9wiOD5Yz+c6FVjyPxY/WdQI3LW4Hpp/2I0K7mrQw9NP+xGl+Hl0eqbLRafRTojzKojUhyQOn5/fULuy9VdBWrHbaQ1kKUlS2UbhhkC8CSwx6iWOO5A0Y7ynoLXLWzimiUHiHaEekdi/94X9Okpt21UTychSxmPDODCg4AnAz16D2B0jYZXOrStNasM0bG0vZ9Shv90OWnDLPt6scROI26Hk/sSBg8RnBAPt10efe1TRR1ElbZmCQLyZ45CqAFchQSvqIPc9PuGpCLesrcgHok4s6HnGoGVPXRZ90vUQTxVFPQzQspWRJoEKgf5w1oyUngG9V5eLxHcmtRuW7GhtlZQWnzmrqdpmRX8wQ+WebqzDuXj9Kj+mfuOi2/ely8zyJ7FJNUPNxZV9JjXDNxk9OASoHHHc5zjS0u9YrJbYkjht0cCsIVWnpkIQ8WYqFXtgAk/LSj72lkjQiWhSNlBUFFXIP5z10uRk8A3oy0R/WdyR25u6qudwenakalb1yxzYfAAK4UgqBkZIz0yeg1b5o4wVcICJCScE9DnqNVxt41EmUkakDDDHMSg/L56e0G5KmqElOFpWYhhH+KX0yDqQfvIGMe2qXwyg3w2g2p2ywns3juUp5ca/kD9Z13lx5+wP1nUEdz1jdQtOBgf4ka78Ja3P2af8AYjTZCU93qq8tGO/0U6ETicLj9J0BRM9v7zqD/CWt4/Zp/wBiNd+EtZn7NP8AsV1ORl0eqjLx+I7lO4X5f36H0Z6qP1nUD+E1Zj7NP+xGgO5azP2af9iNGQl8PqpE8fiO5TzKhz6R+s6KIox04j9Z1BnctZ19NP8AsRofwmrM/Zp/2I1ORm0eqDPHpO5TYijBJC/3nRhHGp+wP1nUF+EtZ/Rp/wBiNd+Etbn7NP8AsRoyM2j1UZePT6LTfDZuF2rMZAMC4Htnlq1XqPNWCf6P/mdZh4e7yjt10uFZdJ6ajoIKNpJqgxhAihgASR7Zb+/VspvEXbO7IxWWncdvuFMPQZYJ1ZQftAe3syn7wQdeR6Qa5loIOfBfUugXh9hbQ1oSs08TLlQ0+9a+OSq8mUOvIBGPH0LjqBrO4rfZhUCSW5SuWlaWcNGVSYluQ5qqYIB64GPvz11YfGN+PiJdwe3KH/wl1SwVznPTXvbHGTZozXuC+U25/wDqpBd7ypK32iwW+u+KjrWWRoGiZVRwh5dCSOOc47ew9uujUFvsdFNyNc0mY2ibzISMp6cA8VHsi/n6k5J1FsAQMHQcOutuSPi4clgvjw8eadwbfsEFOI1rpW9XImQSO2eJGQSDg9c5HXPXTi3W6y264tVpXO8rrJGxlhJBRipI+znuuf8Av1Hr92uA5Zz00ZMj9XDki+PDx5pWbbW3WhEYrJX/ABiMTKHYnAIIPTHXPX8wx206uttstzmaSWvdvxSRhFh9OAwPUFfV1AOD0znHfUcV6Y99FXCnocn30XDp4ckXxo481PWtLTbaqqmFe7mfGQYegwAABhc9AO3b5af/AFvbF/45n/VP+7VVLkYxjQdyc6jJVzu4clF4aOPNWtbvbc/zw4P/AET/ALtOaSut1ROsK14QkEmRon4oACST07Af+Xz1TQ4X82n7KKO3ZQ+XPWqCw7lYQen6XOD+ZR89VvjIGBxOzkrWPHhw8+amr9cLXeIJaVa94KZoxEFWJwwUEEY6YzkZwemoSstVpramWrmuk71MjeaWMfXngDOOGD0H2TlR7AHTIJ6iR2HU6IWDHI+WdM2K5gDw5JTLexI4p7Tbb27EERa6cxLJ5hVwzBjnqOq9sAdPz+50hb7HQ0Md1he6QtFVhArRwSiUYJ6FiMEYx7d8/dpEMxXPt88aBcykleoBxp7hHfw5Jbw8PHmpShtdhoqOCnaqE0UdSKkq0BPJ+OCW9PXqc/PP3abmx2KXKtWv5bSCYqYfyssO/DIGG7Dp2xpo7JFyyfs9+nbRivmYIxgjPfRkzp4ckXh4eKctYrDLAwmrpZZGdX5tGeQwT0+zjsf7h76lLT9UWeleGGtkCmV5VzG+UyegXAxqAKNlVA6n7xoWYt6cAjQYiRQnhyQJADUDjzV1uFwt86CsiqcRMwWRREw4MRknGOxPb9WkDdLYP+O5/wBU/wC7VctU0cTSU8vogqB5buPyf6LfoOD+vSE0MlI7RSDEiMVOs7Ii03K7M3JWPcHC/T73qzfW1twf5af2T/u1xu1tz/PD+yf92qpyGD2/VruQJ9v1atyWv73KvKfx481a/ra24/nh/ZP+7XG623P89P7J/wB2qpnp/wCmuJ6+2jJHSfvyRlP48eatf1tbev8ALD+yf92u+trb/lp/ZP8Au1Vfn20GeoHTRktf3uRlNXHmrWbtbf8ALD+yf92u+trb/lp/ZP8Au1VGOO+NdkE9ManJa/vcoyn8R681pWzb3Gj336prKk3QW4/D/CBI5vNaWNYlRph5eS5VcNnIOMHtqa8KLTBR7bqEus23aq5fGSrUfU0/xCROuFMTtI3SRMcSsYWNQAFUAaoOy6Nq+n3PB8LFVg2onyJ4ZpElxPEShWFWkywBAZFLKTyAyutB2Ban+qp1aWyzvFKIWiO35KH4XjGgECxMFYIgwqchy4BeRJzrwHTDbtsI1BfXurZr0eDrKpXjT6fEW7nBIBh6D/8AiXVSagqIsB6WaPopPKJhxDfZJ6dj7fPVy8Yiq+I145dQxhBGcf4ldMo97Ro809LSzpVniUqJGU85vL4c5FAwewwBj7I99exs8kjbLFk217I/wvm9qbGbXMJHUxKq1RBNTA+ZE6MDx4suDn5df16BUlaAyCN2Qd3AyF+WSPn/AOWrHfN3Ut4tMEM1sWCohdQsikKPLHdT0z17fLGPfRK/dUVRb2p6alSnzNFK5wvq48yAQoAwA4A+5RnrrU2WYgB0dDXSsRjiqSH1GxV9CfkT0z0H6Nckqty6jp369tWc72oUkHw9nSCMoEdVYYYBgQDkH2GP79IXfclLWW1KeloRRyI0TM5IbmyA9+gznI/VobNKXBpjz6wgwxEVEg3FQGVPZwTpLucj9erXT7tt0dQJIbBAkYVhxJV2ycdfV07c/wCsPlqrvhgMAL9wAHvq2OR76hzbqpkjYyl197yXDQnGTrlX099cw9LEHqATjVqoTm10/wAZU+ocaeMF5pD7IB1x9/UAfeRoKyp+Mq5agn1N6cDso7BR9wAAH5tLyE2u1rSSH+U1BE0qj8kZ9C/qy36Rpl5bOwEa564wP16RhvkvObMPv7zK53ZAaPNAcSRkYOOxYHGPv1a0ve3WeP4iiETiNHklCk/jWGJRj2QBV4/ezHUHbZqFLfURVkzRc5opRwiLFkXlyVT7E5wCdTdHX7Ypa2KX4eU+V+MPFGwfYcAzYGOoIbOT1GO2sVoIeaXXGmamxbLM1zcQ5orpXPWbVpJo5qSnb0lTwnSTLgZ5L3+0cr1PTGlKT8Ga+enplhkUyMF5yFgI/c9c9s9Mn2GgpZtsVUtJS+UwSWQqZHdo+C8srkk+wJBPvj2zoyPtiivV1jq45KijjkUwCnVpY+OAclgwPU5yOuOvXWPEVAv1AW6uY9ilaZkxu1PZqZ7/AA8B8QhUW/ycsg+z3bPUfa6ex99LCr2rJLGq07qwyQWDMCcsMuAc8cYJx1zpta5rJT0TPWQSVFU0hMaKrqrL7ZPLrgdf7tK0dxtAt3wtV56wCsklaKJSGljZhxAYYBbAHfsdXOaaUN8/+fe9Zw8VqLo/9R4ZtoRzFZIq5onBYmQfZIyFHTrxPpJP341X6/yzW1L06sKYyN5XLvxz01aqa97fjaMNSuPKXylcwluSZJ9Qz17gfPp9+o29VFlqLYsVBAVlWQYeRHzjryAy3QZIIzn+7TQOc1+LXY6cyWYBzPxNw0DFQMbFfV0IPQgjOdPpwtbQxVXUVEY8qfl7j/Ft+kZH51Go5cKvEnr9+ndsmC1Yiny9NMphlGcegnOfzggEfm10JBQXm5wucw1N05ikCq9emg49eik/m0pVwtBVTwk5MT8eQHRvkf09/wBOndjukdqqJXnpxVIVBVG7LIpzG3/ZbBx79tM5xuXmCqhrRfDXGijWfiisUZQfmO2jICfWAWH3DVl/CKyzrEaq2ySODmSVETm7YQljnvkqw9gAx6E6JU7ioDDRJS0BgWCaGaRiFywjLdBjtkMP1aziaWtMmVqMUdPzAoCTKkh0aIjuHBGkmOCCFLD5gauNTuu03Gpeats0c8zyQlgpIXig6KCTkDuffJYg9NNRui0pT+WLZymHLlL5SqJCzZyQD6RjoQOxAIJ0rZ5SBeiPopMEVcJR6qrl/MBPEqB3Yjpoyji2CpB+8atH13aKlzC1sjjp2ZowzjkyITleue4wCcd9Md0mik3BUvQ+StKUTgIEKqOmMYPv8/b5aZsznPuFhCrfC1jb7Xgp7sNZDLuSOOnrquapti0qQ22teiqCZKiKPkk6+qLjz5Fx1AB1fvCytrtubZNBUbZuFpVZBLFFJDC8jI8aPykeNEDyZZgzEciVOST11D/R4GfECqY/lW9+/th11vV7AkqkJJyEx3+868P03hbTXQOC+q9WsOjhXSV5u8ZVL+It77AnyACfY+UmkYbht6OouTRwiFvMlaDz2BUelQpX0Nx9+mD39tKeMLEeIt4B9mh/8JdU0Nj1Y6/PXr7PAJrJECSKNGbYF82tM5itcpABq451bKO4bcp4Ycq8s8CsJGEK/wApLgHK5GBxJI6gdB00lbXsUA3BDUyqzzNIKRlh6JjJUr0OATgHJ6YHfVXZg4HIcsfPQ8/u1f8ACDGjjjr0Gqz/ABbsKtG7VRWmx1dmW0RfGpTR1MUchUNH15HBUsxRsNnIAGRge2o3cNZRVNHb1pfK81Yh53AdS3EZJ9A9/vP5hqHBGc46/PQlsjTsswbJlKlI+0F7LlAiKBgaE6EEDpjXEj5a1UWUoVxxOnVrpI6meaWYn4SkQyzj+mOnFfzsSF/STpoxCxM+QoXqSew0+rV+raWGjAxPJionJwcNg8E/7Ksc/ex+Q1XJmDBnPBOxuN45gmlVVtWzPUSj8ZI3Nm+Z/wDzpj5DUpt+9/V8czfBrUuvGeF3GVhcZBZh8ihdcfMg+2obl9+T89WDbN7o7ZBNDcIXroZCG+HyEViM9Sc59+q9VP3aqtDf7V0NrmwVtnP9y8XU1qTfce25YgjWfoAEVSqemIEcVDZ+1hSORHvoke4rK5iimoWmiijK8xGsZYFmJGAcEdV6fMH56A7lsIeLFh4KCS2I1AYlgevq+Q+z1A9u+krhdLCLPbpIYoUqRULLURICJOIBHHP2QM98fMYA665YiAIaWOx1rql1AXX2mmpKXB7NW2Kilo6eEVbTgzQQRsZUQfaUY6KDgnr0wRj30lHuS2UldWyUa1lFTtPFPHHTooyFXDxtkkcS35++k5dyUklbcJVSe2QTin4ChRAy+X3GAcYPQ5759tKS7mslU8kjWaOSobGQka4TJGSDkFs9T1A4ntphG6lHMcRt00PskdI29UOaDs0YIZtx7daiXytuIsxGS8gJBPqLY9XXLcT1AwOmuF0sDKWW0uzBukLxg4JOWOeWWyOw/Jx0zpvVXmxPcYXjtZp6SOnaNkKLKWc4wSC2Hx8zjOc6PJfbQ9dQSw00lLHTyszmFAWZSgHcn1ENk9fnphFUYMdv90hlofxNPl7I898siUk5htirO6DgskYPq44yfVkY/vPfGnEl924YY1W3SciCJOCr6jhQDnPQDBOPfPXGo+mvNlWmhp2opKmdVK+e6xls4PqIJw+cj0noO40/XcW346SOAWxyQqllKRIXIByOQPQZ69B17ah0Whjt6YSmmLm7vZRd5uVpqaUxUNAYZMg+eUA5HJyTg9M9OgyBqEDEEA9M6nLhe7ZLQzQwWsRSugxUNGqnlyBJAU4XoCMDp76g8csHOujZxRlCCNuK50+L61B2KQfNdQJLjNRTfi5T2zET6WP5j6f0jTQqM8fcaWoKxaKXzJF8yBlaOaP+khxkfn6ZH3gaC4QG33CWnY5ZQGBx9pSAVYfcQQdWs7JLNyrcLwD0i3pyNEJJOjFwR/6aKzDOrlWu69dd10HLQ466gmiEBBPbvo2WY5JJP3nXYOdDg51CgrTfo7nl4gVS46rQOf1uv7tbveB/KV/0f/uOsG+jwQviDUknj/vfJk/P1preL3OiVKeoHKZ//sdfO+nMbadgX17q3j0cNpXlrxzuE0HidfgrGNecORj/AKFdUb60qVXDTEH5Y1cfHt+PijuBuJYBoT6eh/wKaSfbViZKh5/i6SOGOIVRiqxIKVuHNsZA58i3lgexB17GzzNissVa4gZvJeCtUBltctKYHvVR+s6rA/Gt+oaH6zqh/jW9vbVk3ZsygttvSvtlyjdHmWJoZGw0bMBhRnvj7R+4jSV12tSWainkqLj5sxnp4lCDBiRg/N+IJyPQCOvUMD01pbao3AEd6yusj2EhwGCgPrSqGMyt+oaD61qR/jW/UNWldiR0oqYqy7UfmtEPJ+GYSfjBIFYE57HOM/p7aZXvZyWSyw10teJGdoS0KR5MaurZZsE9QVPQd+mhtrhc66CoNkeBeLVB/WtUP8a36hoDdakEDzmyegGO+rPT+HPm1sVK16oGZ0d+URLn0kZAGev2l/Ry/onSVg21QXC0UddUz/DU0dUzV9RPKEQQLkkRd8n04xjILA9tBtUQF4GoUixyE0pRRlmuExrGqKh2ejox50y8c8uoCJ/2nwv5uR9tNX3ZVVMryz0VI0jMWYlT3J69jqa3XbqLb9gSiWRpa1qtvNRGHEkDkrk9/wDBug446MX6ntqlHkF9saiMiesh8lnmaYHZPepwbrkAx8BRf1W/i0pDuKsqFnaG00sqQKHldYnIQHsSeWBqvY7anrHut7FQyQLTLIJKhHkcEFmiCsrIuQQpIYjlg6mRpa2rG1O0quMhzqPNBsRF3ZK3FFoaFpD0C8Tn/wD1op3fKerW+gUBgv2W7/L7WrCd+Ws17yQ2RaWkaNeUQ8rkzrIGyW45AYDjheo11NvKxxwV8s1tRBhWp6VY4iijAUxA8OikZJY+rqeucazZR4/aO/3WwRRk/mjd7KA/CyV2/mFDkDkRhuw7/laGPd7TMFjoaB2OOihs9e35WrNU7uobXSUcMm0mpYzEMieNIzKOy5zHkjA6D30lddzbfksVtkggp4riK2OqraZIFiLKoYf4TsAe+MY6gYHHrGVdWhjOOvkUzoGCpEow1eyrp3TJ1JoKLH5m/i0qu5qhhJxt1CfLALeh84Pb8rT6DdFrm3Pban6iSWKneTNFTquZlPHgpwADjD9+p5fdpxar8m36Se1y7cq2qqjnKIZFHJ4/MLKzqy8m4ghf6OB266Z0jgB2DXb7pWQtJ/GKbPZQqbvY9RRUOe+OLfr+1rk3dLIOQoKEgDOeLfxal23dY5JlZ7FilLszUyyRqHbmHDluHLPdCD0wOmNHfe9kPMfg7GAVUYEiKmeAVvSF7dAQO2fn10uUf9I7/dBijBplBuUI265Mk/AUR/Q38WjpuqQf/p9F1/zW/i04ve47fX2+akpbVBTFlUNVhI/NkkDZMjcQACRkEDpqtZ4jGc/fjvrVGL7auaR5rLJRpo018lOtumRVI+Boj7/Zb+LTz62qLza/NRYoJ6BQjJF2MJbCnr7qzY/MV1VFPLT62XH6ur4JXQywZKyxA45xnow/SP78ascwYEZwkY/GhzFO/rSq6/jm/UNLUb3S6VPw9EktTPjlwQDOMgZ6/nGk5rXLFchSRkTtIV8kjA8wMAUPfGSCNPrbWV+z7vLIIFWrMHACZA6cWKsGHcMCB7exzofIQ3sEV7loZE0u7QwTA19WHMZm9Y5ZX8xwdCLhWGMSCXKZ4hgOmcZ1Y6nes01HDTCzxpGEdIzGWWRl5KccsZKk45BshgepGdHuPiVWVU8zPbqSMAPkNH+UcKGGBj0EEr+rJ1nE05zM9VeYIPH6Ksvca2GTjJKUbkVIOOhAzoZLnWRMoaRgWQOvQdVI6HVzs3iHFDchNdbf8LThZGh8iAOUZicsA3Y9e/Y4GemdUu81vx1xeoHJEIUIj4JVQAqjP5gNWRyyOcWubTzVclnjay+11Vpn0dXqLr4g1MMlTUQqtvkfML8GPrUYyB9+vQF6sirURj4+4v6Pyqgn3P3a84/R9u7Wfel4uC0ktw+Fs8sppoGRZGAdCeJchc4BPUjtre9seJFi8TrWt329PJcKNWNPKzRMjRSjBaM9MEjkMkEjPuca8N01UW07AvpnV4AWAHWV558eIml8Vr8Eid1DQ9kOP8CuqMYJyp/k7jPyiOqx9K++3Oj8ft1Q01xq6eIS02EiqHRR/Jo/YHGsqO5LyBkXi4f2yX+LXuLExxs0ewcF8w6QtbG2uUU/UVvTU85Ofh3DZzyERB0Pw9Qw9UEhx2/FHp01gX4UXr/ni4f2yX+LXfhTev8Ani4f2yX+LW245cz4xmgrfPhZ8+mndc/KLRhDUFWBgf1dDiLGsBG6b1/zxcP7ZL/FoPwnvH/PNw/tkv8AFoybtSkWxo7it9NPUdPxDkDspiyNSFkt0iGSuelleKhxLx8o/jJT/gkPzBYZP3IdecX3JejGzC9XLp/RrJCSfYDLdSe2pfcl2ulFFS2Sa6VFT8A5erJqJCHq2A8wAk54oAkY/wBBj3J1VIx7+yKYqxlraO0QcFsklDdaiWSV6OqkkkYs0jRnkxPc/p0kbRccY+Bqf2R15++s6wH+f1YGc489v36E3Stz/wDEKv8Abt+/VmSdqWY2ppNaFegRZ7goGaGo/ZHQfVdaeqUlQ33+URrB6J7vdq2noqCe4VtdUNwhp4ZmLyNgnAGfkCf0aPc/ray3JbbcRXUdwbgBBVSMHPIZXAz1B9iMg+2dRdINCRVPlg4Vulbl9W15xmiqD/qzpzT0VbTTwyiikDRSJKoeFiCysCM49unXXnSG7tOwVayVn+SysT/36fWhLvuCuWltIra+oKuxhppSzcVGWY+oAAZGST7jUOiNMSpbOLwo0r1Ou4YYzKI9s1FUtRUGSf42RpOSksSoPHp1Iwe/p66krLu2llusL3fbqU0EcRlaQUXn5lGTz4hemeQAHbCAHGc68f1tdV2+unpKupqqSphfhJTTSsjoR7MpOQfu03+u2UM4r5FC92FQcj+/WV3R7Htpz5rb/VJWmtPQcl6grqiRtsvbYrTUrUmsNQtd5fBuJ5eniFJAOQe5xjViod8zUTVEh2zUz1E0hYSmQjipAXjnhyAIHXrryHJcKtII5WrZ2WVmEbNM3Ur3x19tPrnDdrRFTyXNK6kSpj86CSpZkEqYDFlPLr0ZT7HBBxgjUmxRvAa49+kpWdIStNWgjyC3+8w1V0ulRVQ2manilORAIsiPOMqP80Htnrjvpi1orfe3zj/VHXnk39goKXGWMdsrUEf+ejNeJPL5vcJHGQOTVJ+Wf6WtbYnNAaCsj7RecSQvQkdqrc+uiqFX5iInQ/VNYzemlqG/1RGvPzXSojghlWsmSKUkRyCZhyIxnBJ69xoFulTIM/HVEoBxkzscH9epyT+4hLlxoK9BG012MfBVHL5eUdALNXuSr0VRg9x5Z1gAulaAcXCrH+ub9+gN0qc9aqdj8zM2f+/Rk36vVQLSyuYr1HY1rYoaaoFBO1Xam+JXzImKyxhslT9yOc/PDH5afRb2uy2epompjLPP5ma9wwnUMvH0AelSAcDHQADXli3bhudsuNLW01bN8TTOs0XmTNx5KcgHr1B6jHyOpncd6udJXiShu1yS2VkS1dEr1kuVibpwzy7owZD/AKOffWN9la5wvgY5s+5bmdIlratrgvSVXv65zvKfq5SZHWSRlEqFmDKQMg54+kZXt/dpeXf1S0qPT2YMBTGI+eZPS5ChiqjoFyvRe3c9zrye+5L0463e4dP/AKyX+LRV3NeXBIvFxIA6/wArl/fqfgIz+keqP6s8d59F6vO/a6SdxJbiIZXL1GVZ5HBJJGWJB79AegwPlqH3bcxuW/1FdTwVCRuFAjeIjjgYwPu/P1+evM/4UXodrxcP7ZL/ABaPHui9Z/8AjFw/tkv8WmjsbYn32Cm9Q/pUyMuOxXrHwtstfdbhf7fSW41dRV2zyPImiQrwaoiEjcZRwZhHzZQ2RlR0Oto+sbxs643CxR3CmuFDQyqlJLdKlDUrE0SPwby+IADM4XIzxx7Y15E+jHfnm3dvKS83Ske3Q7YqJqhtx1Ej0EcazREtKOWeIGe3Xrr074fbGorjZ57pBR0lDT3Cf4iI2qCalpp4+CKksccjFgGVR1OM4zjXg+mgRbSDoC+rdW3iTo4EaSvKf0uUVvpEbsUMI/xtL6jnA/k0XU464/dpN/AGKCGCebdcUdJPRvcIJhTp5bQpxBDv5vCN5DJGYlY+sMCeJ6aH6XCio+kXu2IjIeSlUerH/FotSlbsOjpKarWbc1dQLXmlq7fZzd81TwxcUkmnU+kSxsyFE5YxC3EkEY9a2V0dlguuu1aO6vcF84khjkttpvsvUce+neVTNxeC172zdaelMtLWQOk0hrvNEdMBGpkbkerIBHwbqO7YGcHRLr4KbjoK+W2UkIul5paKCruFDTOuaVpkLxxjr689FyO7nAGrRYdsJd13ZUUG5Luh2wZKexT1Nz8ovUKjNNMF68fMYEqgzyyQCSudIUm0aSqR65qm7Q1H1fRz00wvIV79UPAsnwqE9YijFjz6j04GGIOnFqkaaF+I/j7/AGdSo+Fgdi2OgP8ALuGGj7CYf+zxuua9vb6F7ZXRRIWkrDU8YkZUVpVY4x6OQ7dwQRnPSA254Qbw3VbqOttdriqqKrjZ0rGqVEA4gkkt3GCrKen2hjvpfc93vG0K+mordfLxbvMpYaqptwuTSGjnZcNC0inDFQqde4BAOcarFtul1hnp4aGqqhIZQIYoZmRmlZ8gLg45Fzyz8+ut0ZtDo7wcMc2B5rBKLG2S7cdrxGqncpyC0Veyrrcq6sihSqs0nkwIrLJHNWMAY+J6hlRSZSe3RB76qZYyEtl2diWZnJJJPcn7zqc3dWM9RFb/AIk1ooeXm1XMsKipY/j5cnvlhxB/oouoFemOutUQN2844rBMWh11mYLsD5a4qMnpoQ3L7tCe51fWqzqa2ZcJrTu+z1dLb5LtVRyMsdBESGnLoycQQOhw56+2rTH4mx7MoaaySbbpkgoYkhp6erqfOfgpPWZ+P43DFmTjxCMTjI6ao1muT2a80NdGZvMp5VmUQSmFyV6jDr1U/f8A9/bWiSePFaIYoaSxW63U6Bs09JyVH6oeoxj8lvu/GPgdca5lpiL3giO8NtF1bJK1jCDJdOyqkKrxXtt62fu1a63m11dTTiipZ6akSVY42UssTOcED0t+jkR11V63xFttbJbPMsSRUCWKayyPFWMjVKOQS4k49Cp6DoRjA9tW7a/idd7q3+8eyKOuWimWoqVjqSglndPLQEMQDkIeMfq7Ngd9NJfHSquFSzVVkian89EuDKTNL5QPAxcXGCAeyHsVA1gawtJaIv8A6XUfKHtaTNq/BnxqkLJ4yz1F1tlNHtqnuFBFSPSQW7zWYTpgBTI/EtKwij4Zbv1Py0Nv8cZLhd6RJNs0l2Z5n+FpUcAtJIZFCelcNlZVTB9o00rdPGpaHfV7vG34aipoLlFTwxR1AaF4TArhVVY88gA+QD1JUE9tMdxeLF3rqix0tdt+loZrJcYLl5QwjSso5ZchcgvyBL56n2GNWNgvYmIYjxY96rdPcH52Y+GtfPZih374o1VVBeLLdrEbLV1cZMsqVRSdFdFKpy4HMOF5BB3xnkcad0fiNumWaYJYI5aKip7fO9HMiCCKCOMdXyBz89VU5JLEKoGQMaeP4zXyz2q11t22hRfCVcy1iVhk8patliUqxVAWTigQhPSvEn04bUVFvm5biu99rafbUflbmEFDFDFUiFI5KYZCRPICM4dT1weo4kahrCWUMYFP5VxqK08lL3tL6iU4910jZVLSfSFpUMkn4NWyVjHOq1QZC4SQqWAAQL6ivrJBZu2RoaX6QDSZmn25Tz09NVCp4RTmOMZDIiMAvqCq3ED7vfU3W+Kdw2rT07XDZkNPdFqpZPImkWSi8mAIrsQpIaZXTJOfS5ZsZYgQUXj7XreDWfU1JL5UQQ08jdEfzGkM2cACYhgOXHso6aVkDHDCEU/7Kx05Ye1Pj/0Scnj7FOqs+2qGU8FRec5YFQiqIT6OsJVAWiHf+kMaqO7t6nelVT1HwdPSiKMxE04wsg8x3XpgY4qyoB8lGrRcPG6puFNPTz2eliWRPKVoJCkka4yQrKB6XYAyL2fJHTVc35vebft+S4TUcFvKQJEYKcDhkEnI6Dp1wB1wABk41sghLHg5O7rrVc61TX2H+9e1XaKscRg9NdxXPbRvbQHXTxXFXdDqeoJPr2yVNp8sGrpFkr6BY+hbABni6/0lXzB96MPytQIPTuNOKGtqLVVw1tJJwqIHEseRkclOQCPcexHyJ1W9pcMM4VjHUOOYpvM7FZCmDkHjjt11qdyse0ayaOBJ7TbIM0xoZ7XXZnqVFNynWpLlkhLTcVWR8EFm9JA6UPclBHDVR1lEMW2vX4mnx3jPaSI/fG+V/NxPuNRKMV7dPzdNVPYZwHNcQtMUjYCWuaCtGn2NtOpc0dBuaevq2IpqT4ZY/wAdIZXA5K2CzEcFGCAeh7HUL4nbNg2JvGos9NJWTRQxxsJq4KHkyuSwCgegn7OQDjuNVNpGDKQD0YHRnlkmkLyyPLITkySMWY/nJJJ0MikjeHGSo0a00k8T2ECMA6VuH0NKO4XHxXvlNaK5rXcJbGwWsQAvEgq4Gk4hgRyMYcAkEAkdNeuNueGt82TSSUrXyKtaocVTyPTxp+MZFEhCoqqAXVmACjHL568ufQPjI8dLmR7WCf8A8aLXu+9oGq1Pf0//AHHXz/p//mnYF9d6rH/a27SvnB9Lqtgp/pB7rZpo0fzKYgM4B/m0ftrIBX0awMomjXPcKwGvsJV7SsdbO1TU2a31NRKQXmmpY3diAAMkjPYaRGytukkfUFrx/wBSi/h1ts/WBsETYzFWgpn9ly7T1QktMzphMBU1ze6+P7XWkcsTPESfkwJH3aKbhRFmAmTDHJ6j5a+wMmyduEf8H7V/Yov4dFTZG3Op/B+1f2KL+HVvzRGP2jv9ln+Spc+XG4818gTc6OKPCyxAjrnI1Y9u19LZo6u+SVcPmxcqK3gsP5wyHnKPuiQ/1pF+Wvq7HsfbhJzt+1f2KL+HTSv2Rt30J9Q2zgjNxX4SPAzjOOnv01PzIybs5Knn7JD1Oki7WWG4818kjXUZjUiaIAADCsNJrXUj9p0/Sw19aoNjbcRhiwWwf7HH+7ThtkbdYdbDbD/skf7tW/MbB+0d/sqPk+Q/vDcea+RouFITjz0/rDXNX0isQZ0/Qw19cxsnbpXBsNtx/wBUj/doBsjbqAhbDbAP+qR/u1HzIz6R3+yn5Ok+sNx5r5IJX0j9BOn6WGhNfTIM/EJ0/wA4a+tT7I265Aaw2w/7JH+7RfwF24rZFgtgx/8ARx/u0fMbfpevsqx1PeP3hu918sNtb5ttit9dSVlBS3amqqimq+FRVNCFlg5mM+ggkZc5BPXA1cT9Ii5mnl5QW2ermjKPU8iGRyoHOIA4h7cuKdCxLHqdfRt9l7fjPNbFbQx9/g4/3aUTYm22YE2C2Env/I4/3ayv6as7zefDU7fZb4urlrb2WWig2L52X7x7oLhSbNqbUJKe62WapnqacusVMWmRkkZCp5ZIcgHpjAJBOSWU/wBIa4VNnuVrmpbaY62namNRzJlRCCFUMSSUXJIU+5z07a+kQ2NtxpcGwWzH/U4/3aMdgbZP/wC3rX/Y4/3aQdL2UUGQO/XXQtB6v211SLQBsHkvm9t76Q1bZLfR0YpbdPT0lGlHAztxliQIisA478ygZsgnGVBA6aid6+Lq71+popaOgoI7TMJ4lgdnaUjy8cyzHIHlKPnj3Ovpu2wNshcjb1r/ALHH+7XLsbbnlhfqC2Y+Xwcf7tO3pqzNdfEGO1VP6uW1zbhtOGxfNK1+Pk9ngkgSG11VO1RUVXkTKzRiSaYzOwGe+SVH+b3zp1ujxwt27PDZrTVzTpfJqxaiUwFBDKqk8S7H1Ege2O/vgAD6RDZG3VHSw2wf7JH+7QzbI26X4mw2zGP8jj/dpf61Zi4HIkEa/ZMOrttuFrrQCKaF8kBW0/tURdvZ9AK2mJ6VEJ/NIDr63rsHbPH/AIPWv+xx/u0A2Jtpj12/a/7HH+7W75jZ9I7/AGXMHU6Sn5w3FfJL4ynx/h4v640Bq6Yn/Dx/1xr64HYO2Qp/93rX/Y4/3aMuwNs8j/7vWv8Ascf7tR8xs+kd/smHU2X6w3Hmvkb8TT4/w0f9caFq6njXPnx/1xr66f7n+2P/AJetf9jj/dpB9jbbjqCF2/ax0/yKP+HS/Mjfpnf7KwdTZfrDcea+VViqor5bamzfGRtOjNW0CFwMyAfjYxk/loAce5jGoZrhRoAfPjORkYYa+uFJs+wLWxMtitisrZDCijBBx7Hjp1+Au2l7betI/wBhi/h1WOsjGONIs+v2VvyZK8Cs43HmvkF9aUv/AC6f1hrvrWl/5dP6w19fDsnboH/B+1f2KL+HQfgVt3/5ftX9hi/h046zMP7Xr7KPkiQ/vjd7rwZ9Au8Ukfjlcy9RGqfUM/VnA/x0Wvd9yutGJUxU059J7Tqfyj9+l6DbNmoK2V6a0W+ncx4LRUsanGe2QNSsdpoY19NFTrnqcRL3/VrzHSNqFsnywFKgL3XRPR7ujbKLM516hOK//9k="/>
          <p:cNvSpPr>
            <a:spLocks noChangeAspect="1" noChangeArrowheads="1"/>
          </p:cNvSpPr>
          <p:nvPr/>
        </p:nvSpPr>
        <p:spPr bwMode="auto">
          <a:xfrm>
            <a:off x="459581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90" y="1095712"/>
            <a:ext cx="7561618" cy="474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2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77" y="765437"/>
            <a:ext cx="8681623" cy="5680696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E325CC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https://www.youtube.com/watch?v=nzPp-WMyvmw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02" y="2670466"/>
            <a:ext cx="4092989" cy="3485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793" y="2920986"/>
            <a:ext cx="3856267" cy="262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7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4285</TotalTime>
  <Words>237</Words>
  <Application>Microsoft Macintosh PowerPoint</Application>
  <PresentationFormat>On-screen Show (4:3)</PresentationFormat>
  <Paragraphs>35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Sample Activity for Biology </vt:lpstr>
      <vt:lpstr>PowerPoint Presentation</vt:lpstr>
      <vt:lpstr>Traditional Lecture versus Engaging Lecture 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Transforming Science with Kinesthetic Learning  Presented by: Allison Silveus Tarrant County College </dc:title>
  <dc:creator>Allison Brown</dc:creator>
  <cp:lastModifiedBy>Allison Brown</cp:lastModifiedBy>
  <cp:revision>42</cp:revision>
  <cp:lastPrinted>2015-03-23T18:39:46Z</cp:lastPrinted>
  <dcterms:created xsi:type="dcterms:W3CDTF">2015-03-08T17:53:53Z</dcterms:created>
  <dcterms:modified xsi:type="dcterms:W3CDTF">2015-03-28T19:41:14Z</dcterms:modified>
</cp:coreProperties>
</file>